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83" r:id="rId24"/>
    <p:sldId id="284" r:id="rId25"/>
    <p:sldId id="280" r:id="rId26"/>
    <p:sldId id="281" r:id="rId27"/>
    <p:sldId id="282" r:id="rId2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88" autoAdjust="0"/>
    <p:restoredTop sz="94624" autoAdjust="0"/>
  </p:normalViewPr>
  <p:slideViewPr>
    <p:cSldViewPr>
      <p:cViewPr varScale="1">
        <p:scale>
          <a:sx n="69" d="100"/>
          <a:sy n="69" d="100"/>
        </p:scale>
        <p:origin x="-906" y="-10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fld id="{A810A647-B638-4D44-A81F-8DC755F262FE}" type="datetimeFigureOut">
              <a:rPr lang="en-US" smtClean="0"/>
              <a:t>5/31/2011</a:t>
            </a:fld>
            <a:endParaRPr lang="en-US"/>
          </a:p>
        </p:txBody>
      </p:sp>
      <p:sp>
        <p:nvSpPr>
          <p:cNvPr id="19" name="Footer Placeholder 18"/>
          <p:cNvSpPr>
            <a:spLocks noGrp="1"/>
          </p:cNvSpPr>
          <p:nvPr>
            <p:ph type="ftr" sz="quarter" idx="11"/>
          </p:nvPr>
        </p:nvSpPr>
        <p:spPr/>
        <p:txBody>
          <a:bodyPr/>
          <a:lstStyle/>
          <a:p>
            <a:endParaRPr lang="en-US"/>
          </a:p>
        </p:txBody>
      </p:sp>
      <p:sp>
        <p:nvSpPr>
          <p:cNvPr id="27" name="Slide Number Placeholder 26"/>
          <p:cNvSpPr>
            <a:spLocks noGrp="1"/>
          </p:cNvSpPr>
          <p:nvPr>
            <p:ph type="sldNum" sz="quarter" idx="12"/>
          </p:nvPr>
        </p:nvSpPr>
        <p:spPr/>
        <p:txBody>
          <a:bodyPr/>
          <a:lstStyle/>
          <a:p>
            <a:fld id="{7199066D-8409-419D-A04B-753778ABF39D}" type="slidenum">
              <a:rPr lang="en-US" smtClean="0"/>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A810A647-B638-4D44-A81F-8DC755F262FE}" type="datetimeFigureOut">
              <a:rPr lang="en-US" smtClean="0"/>
              <a:t>5/31/2011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199066D-8409-419D-A04B-753778ABF39D}"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A810A647-B638-4D44-A81F-8DC755F262FE}" type="datetimeFigureOut">
              <a:rPr lang="en-US" smtClean="0"/>
              <a:t>5/31/2011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199066D-8409-419D-A04B-753778ABF39D}"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A810A647-B638-4D44-A81F-8DC755F262FE}" type="datetimeFigureOut">
              <a:rPr lang="en-US" smtClean="0"/>
              <a:t>5/31/2011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199066D-8409-419D-A04B-753778ABF39D}"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A810A647-B638-4D44-A81F-8DC755F262FE}" type="datetimeFigureOut">
              <a:rPr lang="en-US" smtClean="0"/>
              <a:t>5/31/2011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199066D-8409-419D-A04B-753778ABF39D}" type="slidenum">
              <a:rPr lang="en-US" smtClean="0"/>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A810A647-B638-4D44-A81F-8DC755F262FE}" type="datetimeFigureOut">
              <a:rPr lang="en-US" smtClean="0"/>
              <a:t>5/31/2011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199066D-8409-419D-A04B-753778ABF39D}"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A810A647-B638-4D44-A81F-8DC755F262FE}" type="datetimeFigureOut">
              <a:rPr lang="en-US" smtClean="0"/>
              <a:t>5/31/2011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199066D-8409-419D-A04B-753778ABF39D}"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A810A647-B638-4D44-A81F-8DC755F262FE}" type="datetimeFigureOut">
              <a:rPr lang="en-US" smtClean="0"/>
              <a:t>5/31/2011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199066D-8409-419D-A04B-753778ABF39D}"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810A647-B638-4D44-A81F-8DC755F262FE}" type="datetimeFigureOut">
              <a:rPr lang="en-US" smtClean="0"/>
              <a:t>5/31/2011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199066D-8409-419D-A04B-753778ABF39D}"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A810A647-B638-4D44-A81F-8DC755F262FE}" type="datetimeFigureOut">
              <a:rPr lang="en-US" smtClean="0"/>
              <a:t>5/31/2011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199066D-8409-419D-A04B-753778ABF39D}"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A810A647-B638-4D44-A81F-8DC755F262FE}" type="datetimeFigureOut">
              <a:rPr lang="en-US" smtClean="0"/>
              <a:t>5/31/2011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077200" y="6356350"/>
            <a:ext cx="609600" cy="365125"/>
          </a:xfrm>
        </p:spPr>
        <p:txBody>
          <a:bodyPr/>
          <a:lstStyle/>
          <a:p>
            <a:fld id="{7199066D-8409-419D-A04B-753778ABF39D}" type="slidenum">
              <a:rPr lang="en-US" smtClean="0"/>
              <a:t>‹#›</a:t>
            </a:fld>
            <a:endParaRPr lang="en-US"/>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smtClean="0"/>
              <a:t>Click icon to add picture</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A810A647-B638-4D44-A81F-8DC755F262FE}" type="datetimeFigureOut">
              <a:rPr lang="en-US" smtClean="0"/>
              <a:t>5/31/2011</a:t>
            </a:fld>
            <a:endParaRPr lang="en-US"/>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en-US"/>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7199066D-8409-419D-A04B-753778ABF39D}" type="slidenum">
              <a:rPr lang="en-US" smtClean="0"/>
              <a:t>‹#›</a:t>
            </a:fld>
            <a:endParaRPr lang="en-US"/>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slide" Target="slide8.xml"/><Relationship Id="rId13" Type="http://schemas.openxmlformats.org/officeDocument/2006/relationships/slide" Target="slide14.xml"/><Relationship Id="rId18" Type="http://schemas.openxmlformats.org/officeDocument/2006/relationships/slide" Target="slide15.xml"/><Relationship Id="rId3" Type="http://schemas.openxmlformats.org/officeDocument/2006/relationships/slide" Target="slide7.xml"/><Relationship Id="rId21" Type="http://schemas.openxmlformats.org/officeDocument/2006/relationships/slide" Target="slide6.xml"/><Relationship Id="rId7" Type="http://schemas.openxmlformats.org/officeDocument/2006/relationships/slide" Target="slide3.xml"/><Relationship Id="rId12" Type="http://schemas.openxmlformats.org/officeDocument/2006/relationships/slide" Target="slide9.xml"/><Relationship Id="rId17" Type="http://schemas.openxmlformats.org/officeDocument/2006/relationships/slide" Target="slide10.xml"/><Relationship Id="rId25" Type="http://schemas.openxmlformats.org/officeDocument/2006/relationships/slide" Target="slide27.xml"/><Relationship Id="rId2" Type="http://schemas.openxmlformats.org/officeDocument/2006/relationships/slide" Target="slide2.xml"/><Relationship Id="rId16" Type="http://schemas.openxmlformats.org/officeDocument/2006/relationships/slide" Target="slide5.xml"/><Relationship Id="rId20" Type="http://schemas.openxmlformats.org/officeDocument/2006/relationships/slide" Target="slide26.xml"/><Relationship Id="rId1" Type="http://schemas.openxmlformats.org/officeDocument/2006/relationships/slideLayout" Target="../slideLayouts/slideLayout7.xml"/><Relationship Id="rId6" Type="http://schemas.openxmlformats.org/officeDocument/2006/relationships/slide" Target="slide22.xml"/><Relationship Id="rId11" Type="http://schemas.openxmlformats.org/officeDocument/2006/relationships/slide" Target="slide4.xml"/><Relationship Id="rId24" Type="http://schemas.openxmlformats.org/officeDocument/2006/relationships/slide" Target="slide21.xml"/><Relationship Id="rId5" Type="http://schemas.openxmlformats.org/officeDocument/2006/relationships/slide" Target="slide17.xml"/><Relationship Id="rId15" Type="http://schemas.openxmlformats.org/officeDocument/2006/relationships/slide" Target="slide25.xml"/><Relationship Id="rId23" Type="http://schemas.openxmlformats.org/officeDocument/2006/relationships/slide" Target="slide16.xml"/><Relationship Id="rId10" Type="http://schemas.openxmlformats.org/officeDocument/2006/relationships/slide" Target="slide18.xml"/><Relationship Id="rId19" Type="http://schemas.openxmlformats.org/officeDocument/2006/relationships/slide" Target="slide20.xml"/><Relationship Id="rId4" Type="http://schemas.openxmlformats.org/officeDocument/2006/relationships/slide" Target="slide12.xml"/><Relationship Id="rId9" Type="http://schemas.openxmlformats.org/officeDocument/2006/relationships/slide" Target="slide13.xml"/><Relationship Id="rId14" Type="http://schemas.openxmlformats.org/officeDocument/2006/relationships/slide" Target="slide19.xml"/><Relationship Id="rId22" Type="http://schemas.openxmlformats.org/officeDocument/2006/relationships/slide" Target="slide11.xml"/></Relationships>
</file>

<file path=ppt/slides/_rels/slide10.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image" Target="../media/image6.wmf"/><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image" Target="../media/image8.wmf"/><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image" Target="../media/image3.wmf"/><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image" Target="../media/image4.wmf"/><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nvGraphicFramePr>
        <p:xfrm>
          <a:off x="533402" y="762000"/>
          <a:ext cx="8153398" cy="5715000"/>
        </p:xfrm>
        <a:graphic>
          <a:graphicData uri="http://schemas.openxmlformats.org/drawingml/2006/table">
            <a:tbl>
              <a:tblPr firstRow="1" bandRow="1">
                <a:tableStyleId>{5C22544A-7EE6-4342-B048-85BDC9FD1C3A}</a:tableStyleId>
              </a:tblPr>
              <a:tblGrid>
                <a:gridCol w="1268680"/>
                <a:gridCol w="1960603"/>
                <a:gridCol w="1723715"/>
                <a:gridCol w="1782735"/>
                <a:gridCol w="1417665"/>
              </a:tblGrid>
              <a:tr h="952500">
                <a:tc>
                  <a:txBody>
                    <a:bodyPr/>
                    <a:lstStyle/>
                    <a:p>
                      <a:pPr algn="ctr"/>
                      <a:r>
                        <a:rPr lang="en-US" sz="1400" dirty="0" smtClean="0">
                          <a:solidFill>
                            <a:schemeClr val="bg1"/>
                          </a:solidFill>
                        </a:rPr>
                        <a:t>Geometry</a:t>
                      </a:r>
                      <a:endParaRPr lang="en-US" sz="1400" dirty="0">
                        <a:solidFill>
                          <a:schemeClr val="bg1"/>
                        </a:solidFill>
                      </a:endParaRPr>
                    </a:p>
                  </a:txBody>
                  <a:tcPr/>
                </a:tc>
                <a:tc>
                  <a:txBody>
                    <a:bodyPr/>
                    <a:lstStyle/>
                    <a:p>
                      <a:pPr algn="ctr"/>
                      <a:r>
                        <a:rPr lang="en-US" sz="1400" dirty="0" smtClean="0">
                          <a:solidFill>
                            <a:schemeClr val="bg1"/>
                          </a:solidFill>
                        </a:rPr>
                        <a:t>Measurement</a:t>
                      </a:r>
                      <a:endParaRPr lang="en-US" sz="1400" dirty="0">
                        <a:solidFill>
                          <a:schemeClr val="bg1"/>
                        </a:solidFill>
                      </a:endParaRPr>
                    </a:p>
                  </a:txBody>
                  <a:tcPr/>
                </a:tc>
                <a:tc>
                  <a:txBody>
                    <a:bodyPr/>
                    <a:lstStyle/>
                    <a:p>
                      <a:pPr algn="ctr"/>
                      <a:r>
                        <a:rPr lang="en-US" sz="1400" dirty="0" smtClean="0">
                          <a:solidFill>
                            <a:schemeClr val="bg1"/>
                          </a:solidFill>
                        </a:rPr>
                        <a:t>Problem</a:t>
                      </a:r>
                      <a:r>
                        <a:rPr lang="en-US" sz="1400" baseline="0" dirty="0" smtClean="0">
                          <a:solidFill>
                            <a:schemeClr val="bg1"/>
                          </a:solidFill>
                        </a:rPr>
                        <a:t> Solving</a:t>
                      </a:r>
                      <a:endParaRPr lang="en-US" sz="1400" dirty="0">
                        <a:solidFill>
                          <a:schemeClr val="bg1"/>
                        </a:solidFill>
                      </a:endParaRPr>
                    </a:p>
                  </a:txBody>
                  <a:tcPr/>
                </a:tc>
                <a:tc>
                  <a:txBody>
                    <a:bodyPr/>
                    <a:lstStyle/>
                    <a:p>
                      <a:pPr algn="ctr"/>
                      <a:r>
                        <a:rPr lang="en-US" sz="1400" dirty="0" smtClean="0">
                          <a:solidFill>
                            <a:schemeClr val="bg1"/>
                          </a:solidFill>
                        </a:rPr>
                        <a:t>+,-,x,</a:t>
                      </a:r>
                      <a:r>
                        <a:rPr lang="en-US" sz="1400" baseline="0" dirty="0" smtClean="0">
                          <a:solidFill>
                            <a:schemeClr val="bg1"/>
                          </a:solidFill>
                        </a:rPr>
                        <a:t> /</a:t>
                      </a:r>
                      <a:endParaRPr lang="en-US" sz="1400" dirty="0">
                        <a:solidFill>
                          <a:schemeClr val="bg1"/>
                        </a:solidFill>
                      </a:endParaRPr>
                    </a:p>
                  </a:txBody>
                  <a:tcPr/>
                </a:tc>
                <a:tc>
                  <a:txBody>
                    <a:bodyPr/>
                    <a:lstStyle/>
                    <a:p>
                      <a:pPr algn="ctr"/>
                      <a:r>
                        <a:rPr lang="en-US" sz="1400" dirty="0" smtClean="0">
                          <a:solidFill>
                            <a:schemeClr val="bg1"/>
                          </a:solidFill>
                        </a:rPr>
                        <a:t>Graphs</a:t>
                      </a:r>
                      <a:endParaRPr lang="en-US" sz="1400" dirty="0">
                        <a:solidFill>
                          <a:schemeClr val="bg1"/>
                        </a:solidFill>
                      </a:endParaRPr>
                    </a:p>
                  </a:txBody>
                  <a:tcPr/>
                </a:tc>
              </a:tr>
              <a:tr h="952500">
                <a:tc>
                  <a:txBody>
                    <a:bodyPr/>
                    <a:lstStyle/>
                    <a:p>
                      <a:pPr algn="ctr"/>
                      <a:r>
                        <a:rPr lang="en-US" sz="2800" dirty="0" smtClean="0">
                          <a:solidFill>
                            <a:schemeClr val="bg2">
                              <a:lumMod val="10000"/>
                            </a:schemeClr>
                          </a:solidFill>
                          <a:hlinkClick r:id="rId2" action="ppaction://hlinksldjump"/>
                        </a:rPr>
                        <a:t>100</a:t>
                      </a:r>
                      <a:endParaRPr lang="en-US" sz="2800" dirty="0">
                        <a:solidFill>
                          <a:schemeClr val="bg2">
                            <a:lumMod val="10000"/>
                          </a:schemeClr>
                        </a:solidFill>
                      </a:endParaRPr>
                    </a:p>
                  </a:txBody>
                  <a:tcPr/>
                </a:tc>
                <a:tc>
                  <a:txBody>
                    <a:bodyPr/>
                    <a:lstStyle/>
                    <a:p>
                      <a:pPr algn="ctr"/>
                      <a:r>
                        <a:rPr lang="en-US" sz="2800" dirty="0" smtClean="0">
                          <a:solidFill>
                            <a:schemeClr val="bg2">
                              <a:lumMod val="10000"/>
                            </a:schemeClr>
                          </a:solidFill>
                          <a:hlinkClick r:id="rId3" action="ppaction://hlinksldjump"/>
                        </a:rPr>
                        <a:t>100</a:t>
                      </a:r>
                      <a:endParaRPr lang="en-US" sz="2800" dirty="0">
                        <a:solidFill>
                          <a:schemeClr val="bg2">
                            <a:lumMod val="10000"/>
                          </a:schemeClr>
                        </a:solidFill>
                      </a:endParaRPr>
                    </a:p>
                  </a:txBody>
                  <a:tcPr/>
                </a:tc>
                <a:tc>
                  <a:txBody>
                    <a:bodyPr/>
                    <a:lstStyle/>
                    <a:p>
                      <a:pPr algn="ctr"/>
                      <a:r>
                        <a:rPr lang="en-US" sz="2800" dirty="0" smtClean="0">
                          <a:solidFill>
                            <a:schemeClr val="bg2">
                              <a:lumMod val="10000"/>
                            </a:schemeClr>
                          </a:solidFill>
                          <a:hlinkClick r:id="rId4" action="ppaction://hlinksldjump"/>
                        </a:rPr>
                        <a:t>100</a:t>
                      </a:r>
                      <a:endParaRPr lang="en-US" sz="2800" dirty="0">
                        <a:solidFill>
                          <a:schemeClr val="bg2">
                            <a:lumMod val="10000"/>
                          </a:schemeClr>
                        </a:solidFill>
                      </a:endParaRPr>
                    </a:p>
                  </a:txBody>
                  <a:tcPr/>
                </a:tc>
                <a:tc>
                  <a:txBody>
                    <a:bodyPr/>
                    <a:lstStyle/>
                    <a:p>
                      <a:pPr algn="ctr"/>
                      <a:r>
                        <a:rPr lang="en-US" sz="2800" dirty="0" smtClean="0">
                          <a:solidFill>
                            <a:schemeClr val="bg2">
                              <a:lumMod val="10000"/>
                            </a:schemeClr>
                          </a:solidFill>
                          <a:hlinkClick r:id="rId5" action="ppaction://hlinksldjump"/>
                        </a:rPr>
                        <a:t>100</a:t>
                      </a:r>
                      <a:endParaRPr lang="en-US" sz="2800" dirty="0">
                        <a:solidFill>
                          <a:schemeClr val="bg2">
                            <a:lumMod val="10000"/>
                          </a:schemeClr>
                        </a:solidFill>
                      </a:endParaRPr>
                    </a:p>
                  </a:txBody>
                  <a:tcPr/>
                </a:tc>
                <a:tc>
                  <a:txBody>
                    <a:bodyPr/>
                    <a:lstStyle/>
                    <a:p>
                      <a:pPr algn="ctr"/>
                      <a:r>
                        <a:rPr lang="en-US" sz="2800" dirty="0" smtClean="0">
                          <a:solidFill>
                            <a:schemeClr val="bg2">
                              <a:lumMod val="10000"/>
                            </a:schemeClr>
                          </a:solidFill>
                          <a:hlinkClick r:id="rId6" action="ppaction://hlinksldjump"/>
                        </a:rPr>
                        <a:t>100</a:t>
                      </a:r>
                      <a:endParaRPr lang="en-US" sz="2800" dirty="0">
                        <a:solidFill>
                          <a:schemeClr val="bg2">
                            <a:lumMod val="10000"/>
                          </a:schemeClr>
                        </a:solidFill>
                      </a:endParaRPr>
                    </a:p>
                  </a:txBody>
                  <a:tcPr/>
                </a:tc>
              </a:tr>
              <a:tr h="952500">
                <a:tc>
                  <a:txBody>
                    <a:bodyPr/>
                    <a:lstStyle/>
                    <a:p>
                      <a:pPr algn="ctr"/>
                      <a:r>
                        <a:rPr lang="en-US" sz="2800" dirty="0" smtClean="0">
                          <a:solidFill>
                            <a:schemeClr val="bg2">
                              <a:lumMod val="10000"/>
                            </a:schemeClr>
                          </a:solidFill>
                          <a:hlinkClick r:id="rId7" action="ppaction://hlinksldjump"/>
                        </a:rPr>
                        <a:t>200</a:t>
                      </a:r>
                      <a:endParaRPr lang="en-US" sz="2800" dirty="0">
                        <a:solidFill>
                          <a:schemeClr val="bg2">
                            <a:lumMod val="10000"/>
                          </a:schemeClr>
                        </a:solidFill>
                      </a:endParaRPr>
                    </a:p>
                  </a:txBody>
                  <a:tcPr/>
                </a:tc>
                <a:tc>
                  <a:txBody>
                    <a:bodyPr/>
                    <a:lstStyle/>
                    <a:p>
                      <a:pPr algn="ctr"/>
                      <a:r>
                        <a:rPr lang="en-US" sz="2800" dirty="0" smtClean="0">
                          <a:solidFill>
                            <a:schemeClr val="bg2">
                              <a:lumMod val="10000"/>
                            </a:schemeClr>
                          </a:solidFill>
                          <a:hlinkClick r:id="rId8" action="ppaction://hlinksldjump"/>
                        </a:rPr>
                        <a:t>200</a:t>
                      </a:r>
                      <a:endParaRPr lang="en-US" sz="2800" dirty="0">
                        <a:solidFill>
                          <a:schemeClr val="bg2">
                            <a:lumMod val="10000"/>
                          </a:schemeClr>
                        </a:solidFill>
                      </a:endParaRPr>
                    </a:p>
                  </a:txBody>
                  <a:tcPr/>
                </a:tc>
                <a:tc>
                  <a:txBody>
                    <a:bodyPr/>
                    <a:lstStyle/>
                    <a:p>
                      <a:pPr algn="ctr"/>
                      <a:r>
                        <a:rPr lang="en-US" sz="2800" dirty="0" smtClean="0">
                          <a:solidFill>
                            <a:schemeClr val="bg2">
                              <a:lumMod val="10000"/>
                            </a:schemeClr>
                          </a:solidFill>
                          <a:hlinkClick r:id="rId9" action="ppaction://hlinksldjump"/>
                        </a:rPr>
                        <a:t>200</a:t>
                      </a:r>
                      <a:endParaRPr lang="en-US" sz="2800" dirty="0">
                        <a:solidFill>
                          <a:schemeClr val="bg2">
                            <a:lumMod val="10000"/>
                          </a:schemeClr>
                        </a:solidFill>
                      </a:endParaRPr>
                    </a:p>
                  </a:txBody>
                  <a:tcPr/>
                </a:tc>
                <a:tc>
                  <a:txBody>
                    <a:bodyPr/>
                    <a:lstStyle/>
                    <a:p>
                      <a:pPr algn="ctr"/>
                      <a:r>
                        <a:rPr lang="en-US" sz="2800" dirty="0" smtClean="0">
                          <a:solidFill>
                            <a:schemeClr val="bg2">
                              <a:lumMod val="10000"/>
                            </a:schemeClr>
                          </a:solidFill>
                          <a:hlinkClick r:id="rId10" action="ppaction://hlinksldjump"/>
                        </a:rPr>
                        <a:t>200</a:t>
                      </a:r>
                      <a:endParaRPr lang="en-US" sz="2800" dirty="0">
                        <a:solidFill>
                          <a:schemeClr val="bg2">
                            <a:lumMod val="10000"/>
                          </a:schemeClr>
                        </a:solidFill>
                      </a:endParaRPr>
                    </a:p>
                  </a:txBody>
                  <a:tcPr/>
                </a:tc>
                <a:tc>
                  <a:txBody>
                    <a:bodyPr/>
                    <a:lstStyle/>
                    <a:p>
                      <a:pPr algn="ctr"/>
                      <a:r>
                        <a:rPr lang="en-US" sz="2800" dirty="0" smtClean="0">
                          <a:solidFill>
                            <a:schemeClr val="bg2">
                              <a:lumMod val="10000"/>
                            </a:schemeClr>
                          </a:solidFill>
                          <a:hlinkClick r:id="" action="ppaction://noaction"/>
                        </a:rPr>
                        <a:t>200</a:t>
                      </a:r>
                      <a:endParaRPr lang="en-US" sz="2800" dirty="0">
                        <a:solidFill>
                          <a:schemeClr val="bg2">
                            <a:lumMod val="10000"/>
                          </a:schemeClr>
                        </a:solidFill>
                      </a:endParaRPr>
                    </a:p>
                  </a:txBody>
                  <a:tcPr/>
                </a:tc>
              </a:tr>
              <a:tr h="952500">
                <a:tc>
                  <a:txBody>
                    <a:bodyPr/>
                    <a:lstStyle/>
                    <a:p>
                      <a:pPr algn="ctr"/>
                      <a:r>
                        <a:rPr lang="en-US" sz="2800" dirty="0" smtClean="0">
                          <a:solidFill>
                            <a:schemeClr val="bg2">
                              <a:lumMod val="10000"/>
                            </a:schemeClr>
                          </a:solidFill>
                          <a:hlinkClick r:id="rId11" action="ppaction://hlinksldjump"/>
                        </a:rPr>
                        <a:t>300</a:t>
                      </a:r>
                      <a:endParaRPr lang="en-US" sz="2800" dirty="0">
                        <a:solidFill>
                          <a:schemeClr val="bg2">
                            <a:lumMod val="10000"/>
                          </a:schemeClr>
                        </a:solidFill>
                      </a:endParaRPr>
                    </a:p>
                  </a:txBody>
                  <a:tcPr/>
                </a:tc>
                <a:tc>
                  <a:txBody>
                    <a:bodyPr/>
                    <a:lstStyle/>
                    <a:p>
                      <a:pPr algn="ctr"/>
                      <a:r>
                        <a:rPr lang="en-US" sz="2800" dirty="0" smtClean="0">
                          <a:solidFill>
                            <a:schemeClr val="bg2">
                              <a:lumMod val="10000"/>
                            </a:schemeClr>
                          </a:solidFill>
                          <a:hlinkClick r:id="rId12" action="ppaction://hlinksldjump"/>
                        </a:rPr>
                        <a:t>300</a:t>
                      </a:r>
                      <a:endParaRPr lang="en-US" sz="2800" dirty="0">
                        <a:solidFill>
                          <a:schemeClr val="bg2">
                            <a:lumMod val="10000"/>
                          </a:schemeClr>
                        </a:solidFill>
                      </a:endParaRPr>
                    </a:p>
                  </a:txBody>
                  <a:tcPr/>
                </a:tc>
                <a:tc>
                  <a:txBody>
                    <a:bodyPr/>
                    <a:lstStyle/>
                    <a:p>
                      <a:pPr algn="ctr"/>
                      <a:r>
                        <a:rPr lang="en-US" sz="2800" dirty="0" smtClean="0">
                          <a:solidFill>
                            <a:schemeClr val="bg2">
                              <a:lumMod val="10000"/>
                            </a:schemeClr>
                          </a:solidFill>
                          <a:hlinkClick r:id="rId13" action="ppaction://hlinksldjump"/>
                        </a:rPr>
                        <a:t>300</a:t>
                      </a:r>
                      <a:endParaRPr lang="en-US" sz="2800" dirty="0">
                        <a:solidFill>
                          <a:schemeClr val="bg2">
                            <a:lumMod val="10000"/>
                          </a:schemeClr>
                        </a:solidFill>
                      </a:endParaRPr>
                    </a:p>
                  </a:txBody>
                  <a:tcPr/>
                </a:tc>
                <a:tc>
                  <a:txBody>
                    <a:bodyPr/>
                    <a:lstStyle/>
                    <a:p>
                      <a:pPr algn="ctr"/>
                      <a:r>
                        <a:rPr lang="en-US" sz="2800" dirty="0" smtClean="0">
                          <a:solidFill>
                            <a:schemeClr val="bg2">
                              <a:lumMod val="10000"/>
                            </a:schemeClr>
                          </a:solidFill>
                          <a:hlinkClick r:id="rId14" action="ppaction://hlinksldjump"/>
                        </a:rPr>
                        <a:t>300</a:t>
                      </a:r>
                      <a:endParaRPr lang="en-US" sz="2800" dirty="0">
                        <a:solidFill>
                          <a:schemeClr val="bg2">
                            <a:lumMod val="10000"/>
                          </a:schemeClr>
                        </a:solidFill>
                      </a:endParaRPr>
                    </a:p>
                  </a:txBody>
                  <a:tcPr/>
                </a:tc>
                <a:tc>
                  <a:txBody>
                    <a:bodyPr/>
                    <a:lstStyle/>
                    <a:p>
                      <a:pPr algn="ctr"/>
                      <a:r>
                        <a:rPr lang="en-US" sz="2800" dirty="0" smtClean="0">
                          <a:solidFill>
                            <a:schemeClr val="bg2">
                              <a:lumMod val="10000"/>
                            </a:schemeClr>
                          </a:solidFill>
                          <a:hlinkClick r:id="rId15" action="ppaction://hlinksldjump"/>
                        </a:rPr>
                        <a:t>300</a:t>
                      </a:r>
                      <a:endParaRPr lang="en-US" sz="2800" dirty="0">
                        <a:solidFill>
                          <a:schemeClr val="bg2">
                            <a:lumMod val="10000"/>
                          </a:schemeClr>
                        </a:solidFill>
                      </a:endParaRPr>
                    </a:p>
                  </a:txBody>
                  <a:tcPr/>
                </a:tc>
              </a:tr>
              <a:tr h="952500">
                <a:tc>
                  <a:txBody>
                    <a:bodyPr/>
                    <a:lstStyle/>
                    <a:p>
                      <a:pPr algn="ctr"/>
                      <a:r>
                        <a:rPr lang="en-US" sz="2800" dirty="0" smtClean="0">
                          <a:solidFill>
                            <a:schemeClr val="bg2">
                              <a:lumMod val="10000"/>
                            </a:schemeClr>
                          </a:solidFill>
                          <a:hlinkClick r:id="rId16" action="ppaction://hlinksldjump"/>
                        </a:rPr>
                        <a:t>400</a:t>
                      </a:r>
                      <a:endParaRPr lang="en-US" sz="2800" dirty="0">
                        <a:solidFill>
                          <a:schemeClr val="bg2">
                            <a:lumMod val="10000"/>
                          </a:schemeClr>
                        </a:solidFill>
                      </a:endParaRPr>
                    </a:p>
                  </a:txBody>
                  <a:tcPr/>
                </a:tc>
                <a:tc>
                  <a:txBody>
                    <a:bodyPr/>
                    <a:lstStyle/>
                    <a:p>
                      <a:pPr algn="ctr"/>
                      <a:r>
                        <a:rPr lang="en-US" sz="2800" dirty="0" smtClean="0">
                          <a:solidFill>
                            <a:schemeClr val="bg2">
                              <a:lumMod val="10000"/>
                            </a:schemeClr>
                          </a:solidFill>
                          <a:hlinkClick r:id="rId17" action="ppaction://hlinksldjump"/>
                        </a:rPr>
                        <a:t>400</a:t>
                      </a:r>
                      <a:endParaRPr lang="en-US" sz="2800" dirty="0">
                        <a:solidFill>
                          <a:schemeClr val="bg2">
                            <a:lumMod val="10000"/>
                          </a:schemeClr>
                        </a:solidFill>
                      </a:endParaRPr>
                    </a:p>
                  </a:txBody>
                  <a:tcPr/>
                </a:tc>
                <a:tc>
                  <a:txBody>
                    <a:bodyPr/>
                    <a:lstStyle/>
                    <a:p>
                      <a:pPr algn="ctr"/>
                      <a:r>
                        <a:rPr lang="en-US" sz="2800" dirty="0" smtClean="0">
                          <a:solidFill>
                            <a:schemeClr val="bg2">
                              <a:lumMod val="10000"/>
                            </a:schemeClr>
                          </a:solidFill>
                          <a:hlinkClick r:id="rId18" action="ppaction://hlinksldjump"/>
                        </a:rPr>
                        <a:t>400</a:t>
                      </a:r>
                      <a:endParaRPr lang="en-US" sz="2800" dirty="0">
                        <a:solidFill>
                          <a:schemeClr val="bg2">
                            <a:lumMod val="10000"/>
                          </a:schemeClr>
                        </a:solidFill>
                      </a:endParaRPr>
                    </a:p>
                  </a:txBody>
                  <a:tcPr/>
                </a:tc>
                <a:tc>
                  <a:txBody>
                    <a:bodyPr/>
                    <a:lstStyle/>
                    <a:p>
                      <a:pPr algn="ctr"/>
                      <a:r>
                        <a:rPr lang="en-US" sz="2800" dirty="0" smtClean="0">
                          <a:solidFill>
                            <a:schemeClr val="bg2">
                              <a:lumMod val="10000"/>
                            </a:schemeClr>
                          </a:solidFill>
                          <a:hlinkClick r:id="rId19" action="ppaction://hlinksldjump"/>
                        </a:rPr>
                        <a:t>400</a:t>
                      </a:r>
                      <a:endParaRPr lang="en-US" sz="2800" dirty="0">
                        <a:solidFill>
                          <a:schemeClr val="bg2">
                            <a:lumMod val="10000"/>
                          </a:schemeClr>
                        </a:solidFill>
                      </a:endParaRPr>
                    </a:p>
                  </a:txBody>
                  <a:tcPr/>
                </a:tc>
                <a:tc>
                  <a:txBody>
                    <a:bodyPr/>
                    <a:lstStyle/>
                    <a:p>
                      <a:pPr algn="ctr"/>
                      <a:r>
                        <a:rPr lang="en-US" sz="2800" dirty="0" smtClean="0">
                          <a:solidFill>
                            <a:schemeClr val="bg2">
                              <a:lumMod val="10000"/>
                            </a:schemeClr>
                          </a:solidFill>
                          <a:hlinkClick r:id="rId20" action="ppaction://hlinksldjump"/>
                        </a:rPr>
                        <a:t>400</a:t>
                      </a:r>
                      <a:endParaRPr lang="en-US" sz="2800" dirty="0">
                        <a:solidFill>
                          <a:schemeClr val="bg2">
                            <a:lumMod val="10000"/>
                          </a:schemeClr>
                        </a:solidFill>
                      </a:endParaRPr>
                    </a:p>
                  </a:txBody>
                  <a:tcPr/>
                </a:tc>
              </a:tr>
              <a:tr h="952500">
                <a:tc>
                  <a:txBody>
                    <a:bodyPr/>
                    <a:lstStyle/>
                    <a:p>
                      <a:pPr algn="ctr"/>
                      <a:r>
                        <a:rPr lang="en-US" sz="2800" dirty="0" smtClean="0">
                          <a:solidFill>
                            <a:schemeClr val="bg2">
                              <a:lumMod val="10000"/>
                            </a:schemeClr>
                          </a:solidFill>
                          <a:hlinkClick r:id="rId21" action="ppaction://hlinksldjump"/>
                        </a:rPr>
                        <a:t>500</a:t>
                      </a:r>
                      <a:endParaRPr lang="en-US" sz="2800" dirty="0">
                        <a:solidFill>
                          <a:schemeClr val="bg2">
                            <a:lumMod val="10000"/>
                          </a:schemeClr>
                        </a:solidFill>
                      </a:endParaRPr>
                    </a:p>
                  </a:txBody>
                  <a:tcPr/>
                </a:tc>
                <a:tc>
                  <a:txBody>
                    <a:bodyPr/>
                    <a:lstStyle/>
                    <a:p>
                      <a:pPr algn="ctr"/>
                      <a:r>
                        <a:rPr lang="en-US" sz="2800" dirty="0" smtClean="0">
                          <a:solidFill>
                            <a:schemeClr val="bg2">
                              <a:lumMod val="10000"/>
                            </a:schemeClr>
                          </a:solidFill>
                          <a:hlinkClick r:id="rId22" action="ppaction://hlinksldjump"/>
                        </a:rPr>
                        <a:t>500</a:t>
                      </a:r>
                      <a:endParaRPr lang="en-US" sz="2800" dirty="0">
                        <a:solidFill>
                          <a:schemeClr val="bg2">
                            <a:lumMod val="10000"/>
                          </a:schemeClr>
                        </a:solidFill>
                      </a:endParaRPr>
                    </a:p>
                  </a:txBody>
                  <a:tcPr/>
                </a:tc>
                <a:tc>
                  <a:txBody>
                    <a:bodyPr/>
                    <a:lstStyle/>
                    <a:p>
                      <a:pPr algn="ctr"/>
                      <a:r>
                        <a:rPr lang="en-US" sz="2800" dirty="0" smtClean="0">
                          <a:solidFill>
                            <a:schemeClr val="bg2">
                              <a:lumMod val="10000"/>
                            </a:schemeClr>
                          </a:solidFill>
                          <a:hlinkClick r:id="rId23" action="ppaction://hlinksldjump"/>
                        </a:rPr>
                        <a:t>500</a:t>
                      </a:r>
                      <a:endParaRPr lang="en-US" sz="2800" dirty="0">
                        <a:solidFill>
                          <a:schemeClr val="bg2">
                            <a:lumMod val="10000"/>
                          </a:schemeClr>
                        </a:solidFill>
                      </a:endParaRPr>
                    </a:p>
                  </a:txBody>
                  <a:tcPr/>
                </a:tc>
                <a:tc>
                  <a:txBody>
                    <a:bodyPr/>
                    <a:lstStyle/>
                    <a:p>
                      <a:pPr algn="ctr"/>
                      <a:r>
                        <a:rPr lang="en-US" sz="2800" dirty="0" smtClean="0">
                          <a:solidFill>
                            <a:schemeClr val="bg2">
                              <a:lumMod val="10000"/>
                            </a:schemeClr>
                          </a:solidFill>
                          <a:hlinkClick r:id="rId24" action="ppaction://hlinksldjump"/>
                        </a:rPr>
                        <a:t>500</a:t>
                      </a:r>
                      <a:endParaRPr lang="en-US" sz="2800" dirty="0">
                        <a:solidFill>
                          <a:schemeClr val="bg2">
                            <a:lumMod val="10000"/>
                          </a:schemeClr>
                        </a:solidFill>
                      </a:endParaRPr>
                    </a:p>
                  </a:txBody>
                  <a:tcPr/>
                </a:tc>
                <a:tc>
                  <a:txBody>
                    <a:bodyPr/>
                    <a:lstStyle/>
                    <a:p>
                      <a:pPr algn="ctr"/>
                      <a:r>
                        <a:rPr lang="en-US" sz="2800" dirty="0" smtClean="0">
                          <a:solidFill>
                            <a:schemeClr val="bg2">
                              <a:lumMod val="10000"/>
                            </a:schemeClr>
                          </a:solidFill>
                          <a:hlinkClick r:id="rId25" action="ppaction://hlinksldjump"/>
                        </a:rPr>
                        <a:t>500</a:t>
                      </a:r>
                      <a:endParaRPr lang="en-US" sz="2800" dirty="0">
                        <a:solidFill>
                          <a:schemeClr val="bg2">
                            <a:lumMod val="10000"/>
                          </a:schemeClr>
                        </a:solidFill>
                      </a:endParaRPr>
                    </a:p>
                  </a:txBody>
                  <a:tcPr/>
                </a:tc>
              </a:tr>
            </a:tbl>
          </a:graphicData>
        </a:graphic>
      </p:graphicFrame>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How many quarts in a gallon?</a:t>
            </a:r>
            <a:endParaRPr lang="en-US" dirty="0"/>
          </a:p>
        </p:txBody>
      </p:sp>
      <p:pic>
        <p:nvPicPr>
          <p:cNvPr id="4098" name="Picture 2" descr="C:\Users\Owner\AppData\Local\Microsoft\Windows\Temporary Internet Files\Content.IE5\GKU5PNTC\MP910216480[1].jpg"/>
          <p:cNvPicPr>
            <a:picLocks noChangeAspect="1" noChangeArrowheads="1"/>
          </p:cNvPicPr>
          <p:nvPr/>
        </p:nvPicPr>
        <p:blipFill>
          <a:blip r:embed="rId2" cstate="print"/>
          <a:srcRect/>
          <a:stretch>
            <a:fillRect/>
          </a:stretch>
        </p:blipFill>
        <p:spPr bwMode="auto">
          <a:xfrm>
            <a:off x="3352800" y="1828800"/>
            <a:ext cx="2668786" cy="4000054"/>
          </a:xfrm>
          <a:prstGeom prst="rect">
            <a:avLst/>
          </a:prstGeom>
          <a:noFill/>
        </p:spPr>
      </p:pic>
      <p:sp>
        <p:nvSpPr>
          <p:cNvPr id="4" name="Action Button: Back or Previous 3">
            <a:hlinkClick r:id="" action="ppaction://hlinkshowjump?jump=firstslide" highlightClick="1"/>
          </p:cNvPr>
          <p:cNvSpPr/>
          <p:nvPr/>
        </p:nvSpPr>
        <p:spPr>
          <a:xfrm>
            <a:off x="381000" y="5638800"/>
            <a:ext cx="1042416" cy="1042416"/>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2 ½ feet = _______ inches</a:t>
            </a:r>
            <a:endParaRPr lang="en-US" dirty="0"/>
          </a:p>
        </p:txBody>
      </p:sp>
      <p:pic>
        <p:nvPicPr>
          <p:cNvPr id="5122" name="Picture 2" descr="C:\Users\Owner\AppData\Local\Microsoft\Windows\Temporary Internet Files\Content.IE5\1JC4KXW2\MC900016925[1].wmf"/>
          <p:cNvPicPr>
            <a:picLocks noChangeAspect="1" noChangeArrowheads="1"/>
          </p:cNvPicPr>
          <p:nvPr/>
        </p:nvPicPr>
        <p:blipFill>
          <a:blip r:embed="rId2" cstate="print"/>
          <a:srcRect/>
          <a:stretch>
            <a:fillRect/>
          </a:stretch>
        </p:blipFill>
        <p:spPr bwMode="auto">
          <a:xfrm>
            <a:off x="4419600" y="2133600"/>
            <a:ext cx="3726637" cy="3309055"/>
          </a:xfrm>
          <a:prstGeom prst="rect">
            <a:avLst/>
          </a:prstGeom>
          <a:noFill/>
        </p:spPr>
      </p:pic>
      <p:sp>
        <p:nvSpPr>
          <p:cNvPr id="4" name="Action Button: Back or Previous 3">
            <a:hlinkClick r:id="" action="ppaction://hlinkshowjump?jump=firstslide" highlightClick="1"/>
          </p:cNvPr>
          <p:cNvSpPr/>
          <p:nvPr/>
        </p:nvSpPr>
        <p:spPr>
          <a:xfrm>
            <a:off x="457200" y="5486400"/>
            <a:ext cx="1042416" cy="1042416"/>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82000" cy="4858512"/>
          </a:xfrm>
        </p:spPr>
        <p:txBody>
          <a:bodyPr>
            <a:normAutofit fontScale="90000"/>
          </a:bodyPr>
          <a:lstStyle/>
          <a:p>
            <a:r>
              <a:rPr lang="en-US" dirty="0" smtClean="0"/>
              <a:t>W</a:t>
            </a:r>
            <a:r>
              <a:rPr lang="en-US" dirty="0" smtClean="0"/>
              <a:t>rite this 8 digit number:</a:t>
            </a:r>
            <a:br>
              <a:rPr lang="en-US" dirty="0" smtClean="0"/>
            </a:br>
            <a:r>
              <a:rPr lang="en-US" dirty="0" smtClean="0"/>
              <a:t>5 in the tens place</a:t>
            </a:r>
            <a:br>
              <a:rPr lang="en-US" dirty="0" smtClean="0"/>
            </a:br>
            <a:r>
              <a:rPr lang="en-US" dirty="0" smtClean="0"/>
              <a:t>3 in the hundredths place</a:t>
            </a:r>
            <a:br>
              <a:rPr lang="en-US" dirty="0" smtClean="0"/>
            </a:br>
            <a:r>
              <a:rPr lang="en-US" dirty="0" smtClean="0"/>
              <a:t>4 in the hundred-thousand place</a:t>
            </a:r>
            <a:br>
              <a:rPr lang="en-US" dirty="0" smtClean="0"/>
            </a:br>
            <a:r>
              <a:rPr lang="en-US" dirty="0" smtClean="0"/>
              <a:t>8 in all other places</a:t>
            </a:r>
            <a:br>
              <a:rPr lang="en-US" dirty="0" smtClean="0"/>
            </a:br>
            <a:r>
              <a:rPr lang="en-US" dirty="0" smtClean="0"/>
              <a:t>__ ___ ___, ___ ___ ___. ___ ___</a:t>
            </a:r>
            <a:br>
              <a:rPr lang="en-US" dirty="0" smtClean="0"/>
            </a:br>
            <a:r>
              <a:rPr lang="en-US" dirty="0" smtClean="0"/>
              <a:t/>
            </a:r>
            <a:br>
              <a:rPr lang="en-US" dirty="0" smtClean="0"/>
            </a:br>
            <a:endParaRPr lang="en-US" dirty="0"/>
          </a:p>
        </p:txBody>
      </p:sp>
      <p:sp>
        <p:nvSpPr>
          <p:cNvPr id="3" name="Action Button: Back or Previous 2">
            <a:hlinkClick r:id="" action="ppaction://hlinkshowjump?jump=firstslide" highlightClick="1"/>
          </p:cNvPr>
          <p:cNvSpPr/>
          <p:nvPr/>
        </p:nvSpPr>
        <p:spPr>
          <a:xfrm>
            <a:off x="533400" y="5410200"/>
            <a:ext cx="1042416" cy="1042416"/>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5087112"/>
          </a:xfrm>
        </p:spPr>
        <p:txBody>
          <a:bodyPr>
            <a:normAutofit fontScale="90000"/>
          </a:bodyPr>
          <a:lstStyle/>
          <a:p>
            <a:pPr algn="ctr"/>
            <a:r>
              <a:rPr lang="en-US" dirty="0" smtClean="0"/>
              <a:t>Which of these fractions are equivalent to 3/8:</a:t>
            </a:r>
            <a:br>
              <a:rPr lang="en-US" dirty="0" smtClean="0"/>
            </a:br>
            <a:r>
              <a:rPr lang="en-US" dirty="0" smtClean="0"/>
              <a:t/>
            </a:r>
            <a:br>
              <a:rPr lang="en-US" dirty="0" smtClean="0"/>
            </a:br>
            <a:r>
              <a:rPr lang="en-US" dirty="0" smtClean="0"/>
              <a:t>*6/16</a:t>
            </a:r>
            <a:br>
              <a:rPr lang="en-US" dirty="0" smtClean="0"/>
            </a:br>
            <a:r>
              <a:rPr lang="en-US" dirty="0" smtClean="0"/>
              <a:t>*24/64</a:t>
            </a:r>
            <a:br>
              <a:rPr lang="en-US" dirty="0" smtClean="0"/>
            </a:br>
            <a:r>
              <a:rPr lang="en-US" dirty="0" smtClean="0"/>
              <a:t>*2/3</a:t>
            </a:r>
            <a:br>
              <a:rPr lang="en-US" dirty="0" smtClean="0"/>
            </a:br>
            <a:r>
              <a:rPr lang="en-US" dirty="0" smtClean="0"/>
              <a:t>*9/24</a:t>
            </a:r>
            <a:endParaRPr lang="en-US" dirty="0"/>
          </a:p>
        </p:txBody>
      </p:sp>
      <p:sp>
        <p:nvSpPr>
          <p:cNvPr id="3" name="Action Button: Back or Previous 2">
            <a:hlinkClick r:id="" action="ppaction://hlinkshowjump?jump=firstslide" highlightClick="1"/>
          </p:cNvPr>
          <p:cNvSpPr/>
          <p:nvPr/>
        </p:nvSpPr>
        <p:spPr>
          <a:xfrm>
            <a:off x="457200" y="5715000"/>
            <a:ext cx="1042416" cy="1042416"/>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82000" cy="4096512"/>
          </a:xfrm>
        </p:spPr>
        <p:txBody>
          <a:bodyPr>
            <a:normAutofit fontScale="90000"/>
          </a:bodyPr>
          <a:lstStyle/>
          <a:p>
            <a:r>
              <a:rPr lang="en-US" dirty="0" smtClean="0"/>
              <a:t>A package of hot dog buns contains 12 buns.  Mrs. Flicek is expecting 35 people at her picnic.  She wants to have enough hot dog buns for each person to have 2. How many packages of buns should she buy?</a:t>
            </a:r>
            <a:endParaRPr lang="en-US" dirty="0"/>
          </a:p>
        </p:txBody>
      </p:sp>
      <p:pic>
        <p:nvPicPr>
          <p:cNvPr id="6146" name="Picture 2" descr="C:\Users\Owner\AppData\Local\Microsoft\Windows\Temporary Internet Files\Content.IE5\GKU5PNTC\MP910221071[1].jpg"/>
          <p:cNvPicPr>
            <a:picLocks noChangeAspect="1" noChangeArrowheads="1"/>
          </p:cNvPicPr>
          <p:nvPr/>
        </p:nvPicPr>
        <p:blipFill>
          <a:blip r:embed="rId2" cstate="print"/>
          <a:srcRect/>
          <a:stretch>
            <a:fillRect/>
          </a:stretch>
        </p:blipFill>
        <p:spPr bwMode="auto">
          <a:xfrm>
            <a:off x="2819400" y="4953000"/>
            <a:ext cx="1255928" cy="1639022"/>
          </a:xfrm>
          <a:prstGeom prst="rect">
            <a:avLst/>
          </a:prstGeom>
          <a:noFill/>
        </p:spPr>
      </p:pic>
      <p:pic>
        <p:nvPicPr>
          <p:cNvPr id="6147" name="Picture 3" descr="C:\Users\Owner\AppData\Local\Microsoft\Windows\Temporary Internet Files\Content.IE5\GKU5PNTC\MP910221071[1].jpg"/>
          <p:cNvPicPr>
            <a:picLocks noChangeAspect="1" noChangeArrowheads="1"/>
          </p:cNvPicPr>
          <p:nvPr/>
        </p:nvPicPr>
        <p:blipFill>
          <a:blip r:embed="rId2" cstate="print"/>
          <a:srcRect/>
          <a:stretch>
            <a:fillRect/>
          </a:stretch>
        </p:blipFill>
        <p:spPr bwMode="auto">
          <a:xfrm>
            <a:off x="4419600" y="5029200"/>
            <a:ext cx="1255928" cy="1639022"/>
          </a:xfrm>
          <a:prstGeom prst="rect">
            <a:avLst/>
          </a:prstGeom>
          <a:noFill/>
        </p:spPr>
      </p:pic>
      <p:pic>
        <p:nvPicPr>
          <p:cNvPr id="5" name="Picture 2" descr="C:\Users\Owner\AppData\Local\Microsoft\Windows\Temporary Internet Files\Content.IE5\GKU5PNTC\MP910221071[1].jpg"/>
          <p:cNvPicPr>
            <a:picLocks noChangeAspect="1" noChangeArrowheads="1"/>
          </p:cNvPicPr>
          <p:nvPr/>
        </p:nvPicPr>
        <p:blipFill>
          <a:blip r:embed="rId2" cstate="print"/>
          <a:srcRect/>
          <a:stretch>
            <a:fillRect/>
          </a:stretch>
        </p:blipFill>
        <p:spPr bwMode="auto">
          <a:xfrm>
            <a:off x="6019800" y="5029200"/>
            <a:ext cx="1255928" cy="1639022"/>
          </a:xfrm>
          <a:prstGeom prst="rect">
            <a:avLst/>
          </a:prstGeom>
          <a:noFill/>
        </p:spPr>
      </p:pic>
      <p:pic>
        <p:nvPicPr>
          <p:cNvPr id="6" name="Picture 2" descr="C:\Users\Owner\AppData\Local\Microsoft\Windows\Temporary Internet Files\Content.IE5\GKU5PNTC\MP910221071[1].jpg"/>
          <p:cNvPicPr>
            <a:picLocks noChangeAspect="1" noChangeArrowheads="1"/>
          </p:cNvPicPr>
          <p:nvPr/>
        </p:nvPicPr>
        <p:blipFill>
          <a:blip r:embed="rId2" cstate="print"/>
          <a:srcRect/>
          <a:stretch>
            <a:fillRect/>
          </a:stretch>
        </p:blipFill>
        <p:spPr bwMode="auto">
          <a:xfrm>
            <a:off x="7696200" y="4953000"/>
            <a:ext cx="1255928" cy="1639022"/>
          </a:xfrm>
          <a:prstGeom prst="rect">
            <a:avLst/>
          </a:prstGeom>
          <a:noFill/>
        </p:spPr>
      </p:pic>
      <p:sp>
        <p:nvSpPr>
          <p:cNvPr id="7" name="Action Button: Back or Previous 6">
            <a:hlinkClick r:id="" action="ppaction://hlinkshowjump?jump=firstslide" highlightClick="1"/>
          </p:cNvPr>
          <p:cNvSpPr/>
          <p:nvPr/>
        </p:nvSpPr>
        <p:spPr>
          <a:xfrm>
            <a:off x="228600" y="5486400"/>
            <a:ext cx="1042416" cy="1042416"/>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3944112"/>
          </a:xfrm>
        </p:spPr>
        <p:txBody>
          <a:bodyPr>
            <a:normAutofit/>
          </a:bodyPr>
          <a:lstStyle/>
          <a:p>
            <a:r>
              <a:rPr lang="en-US" dirty="0" smtClean="0"/>
              <a:t>Jean combined 1/3 cup of corn flour with ¾ cup of white flour.  Is the total more or less than 1 cup?</a:t>
            </a:r>
            <a:endParaRPr lang="en-US" dirty="0"/>
          </a:p>
        </p:txBody>
      </p:sp>
      <p:pic>
        <p:nvPicPr>
          <p:cNvPr id="7170" name="Picture 2" descr="C:\Users\Owner\AppData\Local\Microsoft\Windows\Temporary Internet Files\Content.IE5\1JC4KXW2\MC900352431[1].wmf"/>
          <p:cNvPicPr>
            <a:picLocks noChangeAspect="1" noChangeArrowheads="1"/>
          </p:cNvPicPr>
          <p:nvPr/>
        </p:nvPicPr>
        <p:blipFill>
          <a:blip r:embed="rId2" cstate="print"/>
          <a:srcRect/>
          <a:stretch>
            <a:fillRect/>
          </a:stretch>
        </p:blipFill>
        <p:spPr bwMode="auto">
          <a:xfrm>
            <a:off x="4953000" y="3810000"/>
            <a:ext cx="2590800" cy="2711567"/>
          </a:xfrm>
          <a:prstGeom prst="rect">
            <a:avLst/>
          </a:prstGeom>
          <a:noFill/>
        </p:spPr>
      </p:pic>
      <p:sp>
        <p:nvSpPr>
          <p:cNvPr id="4" name="Action Button: Back or Previous 3">
            <a:hlinkClick r:id="" action="ppaction://hlinkshowjump?jump=firstslide" highlightClick="1"/>
          </p:cNvPr>
          <p:cNvSpPr/>
          <p:nvPr/>
        </p:nvSpPr>
        <p:spPr>
          <a:xfrm>
            <a:off x="381000" y="5638800"/>
            <a:ext cx="1042416" cy="1042416"/>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2343912"/>
          </a:xfrm>
        </p:spPr>
        <p:txBody>
          <a:bodyPr>
            <a:normAutofit/>
          </a:bodyPr>
          <a:lstStyle/>
          <a:p>
            <a:r>
              <a:rPr lang="en-US" dirty="0" smtClean="0"/>
              <a:t>Write a factor tree and prime factorization of 186.</a:t>
            </a:r>
            <a:endParaRPr lang="en-US" dirty="0"/>
          </a:p>
        </p:txBody>
      </p:sp>
      <p:pic>
        <p:nvPicPr>
          <p:cNvPr id="8194" name="Picture 2" descr="C:\Users\Owner\AppData\Local\Microsoft\Windows\Temporary Internet Files\Content.IE5\PZVVSP37\MC900434841[1].png"/>
          <p:cNvPicPr>
            <a:picLocks noChangeAspect="1" noChangeArrowheads="1"/>
          </p:cNvPicPr>
          <p:nvPr/>
        </p:nvPicPr>
        <p:blipFill>
          <a:blip r:embed="rId2" cstate="print"/>
          <a:srcRect/>
          <a:stretch>
            <a:fillRect/>
          </a:stretch>
        </p:blipFill>
        <p:spPr bwMode="auto">
          <a:xfrm>
            <a:off x="4038600" y="3200400"/>
            <a:ext cx="3581114" cy="3581114"/>
          </a:xfrm>
          <a:prstGeom prst="rect">
            <a:avLst/>
          </a:prstGeom>
          <a:noFill/>
        </p:spPr>
      </p:pic>
      <p:sp>
        <p:nvSpPr>
          <p:cNvPr id="4" name="Action Button: Back or Previous 3">
            <a:hlinkClick r:id="" action="ppaction://hlinkshowjump?jump=firstslide" highlightClick="1"/>
          </p:cNvPr>
          <p:cNvSpPr/>
          <p:nvPr/>
        </p:nvSpPr>
        <p:spPr>
          <a:xfrm>
            <a:off x="533400" y="5638800"/>
            <a:ext cx="1042416" cy="1042416"/>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Solve this problem without using a calculator.</a:t>
            </a:r>
            <a:endParaRPr lang="en-US" dirty="0"/>
          </a:p>
        </p:txBody>
      </p:sp>
      <p:sp>
        <p:nvSpPr>
          <p:cNvPr id="3" name="TextBox 2"/>
          <p:cNvSpPr txBox="1"/>
          <p:nvPr/>
        </p:nvSpPr>
        <p:spPr>
          <a:xfrm>
            <a:off x="762000" y="2514600"/>
            <a:ext cx="7162800" cy="646331"/>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en-US" sz="3600" dirty="0" smtClean="0"/>
              <a:t>756/9=</a:t>
            </a:r>
            <a:endParaRPr lang="en-US" sz="3600" dirty="0"/>
          </a:p>
        </p:txBody>
      </p:sp>
      <p:sp>
        <p:nvSpPr>
          <p:cNvPr id="4" name="Action Button: Back or Previous 3">
            <a:hlinkClick r:id="" action="ppaction://hlinkshowjump?jump=firstslide" highlightClick="1"/>
          </p:cNvPr>
          <p:cNvSpPr/>
          <p:nvPr/>
        </p:nvSpPr>
        <p:spPr>
          <a:xfrm>
            <a:off x="685800" y="5410200"/>
            <a:ext cx="1042416" cy="1042416"/>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Solve this problem without a calculator:</a:t>
            </a:r>
            <a:endParaRPr lang="en-US" dirty="0"/>
          </a:p>
        </p:txBody>
      </p:sp>
      <p:sp>
        <p:nvSpPr>
          <p:cNvPr id="3" name="TextBox 2"/>
          <p:cNvSpPr txBox="1"/>
          <p:nvPr/>
        </p:nvSpPr>
        <p:spPr>
          <a:xfrm>
            <a:off x="838200" y="2819400"/>
            <a:ext cx="7010400" cy="1015663"/>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en-US" sz="6000" dirty="0" smtClean="0"/>
              <a:t>308 * 42=</a:t>
            </a:r>
            <a:endParaRPr lang="en-US" sz="6000" dirty="0"/>
          </a:p>
        </p:txBody>
      </p:sp>
      <p:sp>
        <p:nvSpPr>
          <p:cNvPr id="4" name="Action Button: Back or Previous 3">
            <a:hlinkClick r:id="" action="ppaction://hlinkshowjump?jump=firstslide" highlightClick="1"/>
          </p:cNvPr>
          <p:cNvSpPr/>
          <p:nvPr/>
        </p:nvSpPr>
        <p:spPr>
          <a:xfrm>
            <a:off x="381000" y="5486400"/>
            <a:ext cx="1042416" cy="1042416"/>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Solve this problem without a calculator:</a:t>
            </a:r>
            <a:endParaRPr lang="en-US" dirty="0"/>
          </a:p>
        </p:txBody>
      </p:sp>
      <p:sp>
        <p:nvSpPr>
          <p:cNvPr id="3" name="TextBox 2"/>
          <p:cNvSpPr txBox="1"/>
          <p:nvPr/>
        </p:nvSpPr>
        <p:spPr>
          <a:xfrm>
            <a:off x="533400" y="2590800"/>
            <a:ext cx="8153400" cy="830997"/>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en-US" sz="4800" dirty="0" smtClean="0"/>
              <a:t>312 divided by 12=</a:t>
            </a:r>
            <a:endParaRPr lang="en-US" sz="4800" dirty="0"/>
          </a:p>
        </p:txBody>
      </p:sp>
      <p:sp>
        <p:nvSpPr>
          <p:cNvPr id="4" name="Action Button: Back or Previous 3">
            <a:hlinkClick r:id="" action="ppaction://hlinkshowjump?jump=firstslide" highlightClick="1"/>
          </p:cNvPr>
          <p:cNvSpPr/>
          <p:nvPr/>
        </p:nvSpPr>
        <p:spPr>
          <a:xfrm>
            <a:off x="381000" y="5562600"/>
            <a:ext cx="1042416" cy="1042416"/>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rot="18445644">
            <a:off x="3992531" y="2206656"/>
            <a:ext cx="1981200" cy="1524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lstStyle/>
          <a:p>
            <a:r>
              <a:rPr lang="en-US" dirty="0" smtClean="0"/>
              <a:t>What figure is partly hidden?</a:t>
            </a:r>
            <a:endParaRPr lang="en-US" dirty="0"/>
          </a:p>
        </p:txBody>
      </p:sp>
      <p:sp>
        <p:nvSpPr>
          <p:cNvPr id="3" name="Rectangle 2"/>
          <p:cNvSpPr/>
          <p:nvPr/>
        </p:nvSpPr>
        <p:spPr>
          <a:xfrm>
            <a:off x="2667000" y="2971800"/>
            <a:ext cx="4343400" cy="1828800"/>
          </a:xfrm>
          <a:prstGeom prst="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Action Button: Back or Previous 4">
            <a:hlinkClick r:id="" action="ppaction://hlinkshowjump?jump=firstslide" highlightClick="1"/>
          </p:cNvPr>
          <p:cNvSpPr/>
          <p:nvPr/>
        </p:nvSpPr>
        <p:spPr>
          <a:xfrm>
            <a:off x="1143000" y="5562600"/>
            <a:ext cx="1042416" cy="1042416"/>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Solve this problem without a calculator:</a:t>
            </a:r>
            <a:endParaRPr lang="en-US" dirty="0"/>
          </a:p>
        </p:txBody>
      </p:sp>
      <p:sp>
        <p:nvSpPr>
          <p:cNvPr id="3" name="TextBox 2"/>
          <p:cNvSpPr txBox="1"/>
          <p:nvPr/>
        </p:nvSpPr>
        <p:spPr>
          <a:xfrm>
            <a:off x="533400" y="2743200"/>
            <a:ext cx="8001000" cy="830997"/>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en-US" sz="4800" dirty="0" smtClean="0"/>
              <a:t>4.6 *  24.8=</a:t>
            </a:r>
            <a:endParaRPr lang="en-US" sz="4800" dirty="0"/>
          </a:p>
        </p:txBody>
      </p:sp>
      <p:sp>
        <p:nvSpPr>
          <p:cNvPr id="4" name="Action Button: Back or Previous 3">
            <a:hlinkClick r:id="" action="ppaction://hlinkshowjump?jump=firstslide" highlightClick="1"/>
          </p:cNvPr>
          <p:cNvSpPr/>
          <p:nvPr/>
        </p:nvSpPr>
        <p:spPr>
          <a:xfrm>
            <a:off x="381000" y="5562600"/>
            <a:ext cx="1042416" cy="1042416"/>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Solve this problem without a calculator:</a:t>
            </a:r>
            <a:endParaRPr lang="en-US" dirty="0"/>
          </a:p>
        </p:txBody>
      </p:sp>
      <p:sp>
        <p:nvSpPr>
          <p:cNvPr id="3" name="TextBox 2"/>
          <p:cNvSpPr txBox="1"/>
          <p:nvPr/>
        </p:nvSpPr>
        <p:spPr>
          <a:xfrm>
            <a:off x="685800" y="2971800"/>
            <a:ext cx="7848600" cy="769441"/>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en-US" sz="4400" dirty="0" smtClean="0"/>
              <a:t>3 ½ + 2 1/8  =</a:t>
            </a:r>
            <a:endParaRPr lang="en-US" sz="4400" dirty="0"/>
          </a:p>
        </p:txBody>
      </p:sp>
      <p:sp>
        <p:nvSpPr>
          <p:cNvPr id="4" name="Action Button: Back or Previous 3">
            <a:hlinkClick r:id="" action="ppaction://hlinkshowjump?jump=firstslide" highlightClick="1"/>
          </p:cNvPr>
          <p:cNvSpPr/>
          <p:nvPr/>
        </p:nvSpPr>
        <p:spPr>
          <a:xfrm>
            <a:off x="609600" y="5562600"/>
            <a:ext cx="1042416" cy="1042416"/>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458200" cy="1734312"/>
          </a:xfrm>
        </p:spPr>
        <p:txBody>
          <a:bodyPr>
            <a:normAutofit/>
          </a:bodyPr>
          <a:lstStyle/>
          <a:p>
            <a:r>
              <a:rPr lang="en-US" sz="3600" dirty="0" smtClean="0"/>
              <a:t>Mr. Taylor’s science class asked 50 students each to name their favorite pet.  Complete the percent column for cat and dog.</a:t>
            </a:r>
            <a:endParaRPr lang="en-US" sz="3600" dirty="0"/>
          </a:p>
        </p:txBody>
      </p:sp>
      <p:graphicFrame>
        <p:nvGraphicFramePr>
          <p:cNvPr id="3" name="Table 2"/>
          <p:cNvGraphicFramePr>
            <a:graphicFrameLocks noGrp="1"/>
          </p:cNvGraphicFramePr>
          <p:nvPr/>
        </p:nvGraphicFramePr>
        <p:xfrm>
          <a:off x="1600200" y="2819400"/>
          <a:ext cx="6096000" cy="2595880"/>
        </p:xfrm>
        <a:graphic>
          <a:graphicData uri="http://schemas.openxmlformats.org/drawingml/2006/table">
            <a:tbl>
              <a:tblPr firstRow="1" bandRow="1">
                <a:tableStyleId>{5C22544A-7EE6-4342-B048-85BDC9FD1C3A}</a:tableStyleId>
              </a:tblPr>
              <a:tblGrid>
                <a:gridCol w="2032000"/>
                <a:gridCol w="2032000"/>
                <a:gridCol w="2032000"/>
              </a:tblGrid>
              <a:tr h="370840">
                <a:tc>
                  <a:txBody>
                    <a:bodyPr/>
                    <a:lstStyle/>
                    <a:p>
                      <a:r>
                        <a:rPr lang="en-US" dirty="0" smtClean="0"/>
                        <a:t>Animal</a:t>
                      </a:r>
                      <a:endParaRPr lang="en-US" dirty="0"/>
                    </a:p>
                  </a:txBody>
                  <a:tcPr/>
                </a:tc>
                <a:tc>
                  <a:txBody>
                    <a:bodyPr/>
                    <a:lstStyle/>
                    <a:p>
                      <a:r>
                        <a:rPr lang="en-US" dirty="0" smtClean="0"/>
                        <a:t>Number</a:t>
                      </a:r>
                      <a:endParaRPr lang="en-US" dirty="0"/>
                    </a:p>
                  </a:txBody>
                  <a:tcPr/>
                </a:tc>
                <a:tc>
                  <a:txBody>
                    <a:bodyPr/>
                    <a:lstStyle/>
                    <a:p>
                      <a:r>
                        <a:rPr lang="en-US" dirty="0" smtClean="0"/>
                        <a:t>Percent</a:t>
                      </a:r>
                      <a:endParaRPr lang="en-US" dirty="0"/>
                    </a:p>
                  </a:txBody>
                  <a:tcPr/>
                </a:tc>
              </a:tr>
              <a:tr h="370840">
                <a:tc>
                  <a:txBody>
                    <a:bodyPr/>
                    <a:lstStyle/>
                    <a:p>
                      <a:r>
                        <a:rPr lang="en-US" dirty="0" smtClean="0"/>
                        <a:t>Cat</a:t>
                      </a:r>
                      <a:endParaRPr lang="en-US" dirty="0"/>
                    </a:p>
                  </a:txBody>
                  <a:tcPr/>
                </a:tc>
                <a:tc>
                  <a:txBody>
                    <a:bodyPr/>
                    <a:lstStyle/>
                    <a:p>
                      <a:r>
                        <a:rPr lang="en-US" dirty="0" smtClean="0"/>
                        <a:t>21</a:t>
                      </a:r>
                      <a:endParaRPr lang="en-US" dirty="0"/>
                    </a:p>
                  </a:txBody>
                  <a:tcPr/>
                </a:tc>
                <a:tc>
                  <a:txBody>
                    <a:bodyPr/>
                    <a:lstStyle/>
                    <a:p>
                      <a:endParaRPr lang="en-US" dirty="0"/>
                    </a:p>
                  </a:txBody>
                  <a:tcPr/>
                </a:tc>
              </a:tr>
              <a:tr h="370840">
                <a:tc>
                  <a:txBody>
                    <a:bodyPr/>
                    <a:lstStyle/>
                    <a:p>
                      <a:r>
                        <a:rPr lang="en-US" dirty="0" smtClean="0"/>
                        <a:t>Dog</a:t>
                      </a:r>
                      <a:endParaRPr lang="en-US" dirty="0"/>
                    </a:p>
                  </a:txBody>
                  <a:tcPr/>
                </a:tc>
                <a:tc>
                  <a:txBody>
                    <a:bodyPr/>
                    <a:lstStyle/>
                    <a:p>
                      <a:r>
                        <a:rPr lang="en-US" dirty="0" smtClean="0"/>
                        <a:t>13</a:t>
                      </a:r>
                      <a:endParaRPr lang="en-US" dirty="0"/>
                    </a:p>
                  </a:txBody>
                  <a:tcPr/>
                </a:tc>
                <a:tc>
                  <a:txBody>
                    <a:bodyPr/>
                    <a:lstStyle/>
                    <a:p>
                      <a:endParaRPr lang="en-US" dirty="0"/>
                    </a:p>
                  </a:txBody>
                  <a:tcPr/>
                </a:tc>
              </a:tr>
              <a:tr h="370840">
                <a:tc>
                  <a:txBody>
                    <a:bodyPr/>
                    <a:lstStyle/>
                    <a:p>
                      <a:r>
                        <a:rPr lang="en-US" dirty="0" smtClean="0"/>
                        <a:t>Hamster</a:t>
                      </a:r>
                      <a:endParaRPr lang="en-US" dirty="0"/>
                    </a:p>
                  </a:txBody>
                  <a:tcPr/>
                </a:tc>
                <a:tc>
                  <a:txBody>
                    <a:bodyPr/>
                    <a:lstStyle/>
                    <a:p>
                      <a:r>
                        <a:rPr lang="en-US" dirty="0" smtClean="0"/>
                        <a:t>4</a:t>
                      </a:r>
                      <a:endParaRPr lang="en-US" dirty="0"/>
                    </a:p>
                  </a:txBody>
                  <a:tcPr/>
                </a:tc>
                <a:tc>
                  <a:txBody>
                    <a:bodyPr/>
                    <a:lstStyle/>
                    <a:p>
                      <a:endParaRPr lang="en-US" dirty="0"/>
                    </a:p>
                  </a:txBody>
                  <a:tcPr/>
                </a:tc>
              </a:tr>
              <a:tr h="370840">
                <a:tc>
                  <a:txBody>
                    <a:bodyPr/>
                    <a:lstStyle/>
                    <a:p>
                      <a:r>
                        <a:rPr lang="en-US" dirty="0" smtClean="0"/>
                        <a:t>Bird</a:t>
                      </a:r>
                      <a:endParaRPr lang="en-US" dirty="0"/>
                    </a:p>
                  </a:txBody>
                  <a:tcPr/>
                </a:tc>
                <a:tc>
                  <a:txBody>
                    <a:bodyPr/>
                    <a:lstStyle/>
                    <a:p>
                      <a:r>
                        <a:rPr lang="en-US" dirty="0" smtClean="0"/>
                        <a:t>8</a:t>
                      </a:r>
                      <a:endParaRPr lang="en-US" dirty="0"/>
                    </a:p>
                  </a:txBody>
                  <a:tcPr/>
                </a:tc>
                <a:tc>
                  <a:txBody>
                    <a:bodyPr/>
                    <a:lstStyle/>
                    <a:p>
                      <a:endParaRPr lang="en-US" dirty="0"/>
                    </a:p>
                  </a:txBody>
                  <a:tcPr/>
                </a:tc>
              </a:tr>
              <a:tr h="370840">
                <a:tc>
                  <a:txBody>
                    <a:bodyPr/>
                    <a:lstStyle/>
                    <a:p>
                      <a:r>
                        <a:rPr lang="en-US" dirty="0" smtClean="0"/>
                        <a:t>Other</a:t>
                      </a:r>
                      <a:endParaRPr lang="en-US" dirty="0"/>
                    </a:p>
                  </a:txBody>
                  <a:tcPr/>
                </a:tc>
                <a:tc>
                  <a:txBody>
                    <a:bodyPr/>
                    <a:lstStyle/>
                    <a:p>
                      <a:r>
                        <a:rPr lang="en-US" dirty="0" smtClean="0"/>
                        <a:t>4</a:t>
                      </a:r>
                      <a:endParaRPr lang="en-US" dirty="0"/>
                    </a:p>
                  </a:txBody>
                  <a:tcPr/>
                </a:tc>
                <a:tc>
                  <a:txBody>
                    <a:bodyPr/>
                    <a:lstStyle/>
                    <a:p>
                      <a:endParaRPr lang="en-US" dirty="0"/>
                    </a:p>
                  </a:txBody>
                  <a:tcPr/>
                </a:tc>
              </a:tr>
              <a:tr h="370840">
                <a:tc>
                  <a:txBody>
                    <a:bodyPr/>
                    <a:lstStyle/>
                    <a:p>
                      <a:r>
                        <a:rPr lang="en-US" dirty="0" smtClean="0"/>
                        <a:t>Total</a:t>
                      </a:r>
                      <a:endParaRPr lang="en-US" dirty="0"/>
                    </a:p>
                  </a:txBody>
                  <a:tcPr/>
                </a:tc>
                <a:tc>
                  <a:txBody>
                    <a:bodyPr/>
                    <a:lstStyle/>
                    <a:p>
                      <a:r>
                        <a:rPr lang="en-US" dirty="0" smtClean="0"/>
                        <a:t>50</a:t>
                      </a:r>
                      <a:endParaRPr lang="en-US" dirty="0"/>
                    </a:p>
                  </a:txBody>
                  <a:tcPr/>
                </a:tc>
                <a:tc>
                  <a:txBody>
                    <a:bodyPr/>
                    <a:lstStyle/>
                    <a:p>
                      <a:endParaRPr lang="en-US" dirty="0"/>
                    </a:p>
                  </a:txBody>
                  <a:tcPr/>
                </a:tc>
              </a:tr>
            </a:tbl>
          </a:graphicData>
        </a:graphic>
      </p:graphicFrame>
      <p:sp>
        <p:nvSpPr>
          <p:cNvPr id="4" name="Action Button: Back or Previous 3">
            <a:hlinkClick r:id="" action="ppaction://hlinkshowjump?jump=firstslide" highlightClick="1"/>
          </p:cNvPr>
          <p:cNvSpPr/>
          <p:nvPr/>
        </p:nvSpPr>
        <p:spPr>
          <a:xfrm>
            <a:off x="228600" y="5638800"/>
            <a:ext cx="1042416" cy="1042416"/>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Find the percentages for hamster, bird and other.</a:t>
            </a:r>
            <a:endParaRPr lang="en-US" dirty="0"/>
          </a:p>
        </p:txBody>
      </p:sp>
      <p:graphicFrame>
        <p:nvGraphicFramePr>
          <p:cNvPr id="3" name="Table 2"/>
          <p:cNvGraphicFramePr>
            <a:graphicFrameLocks noGrp="1"/>
          </p:cNvGraphicFramePr>
          <p:nvPr/>
        </p:nvGraphicFramePr>
        <p:xfrm>
          <a:off x="1600200" y="2286000"/>
          <a:ext cx="6096000" cy="2595880"/>
        </p:xfrm>
        <a:graphic>
          <a:graphicData uri="http://schemas.openxmlformats.org/drawingml/2006/table">
            <a:tbl>
              <a:tblPr firstRow="1" bandRow="1">
                <a:tableStyleId>{5C22544A-7EE6-4342-B048-85BDC9FD1C3A}</a:tableStyleId>
              </a:tblPr>
              <a:tblGrid>
                <a:gridCol w="2032000"/>
                <a:gridCol w="2032000"/>
                <a:gridCol w="2032000"/>
              </a:tblGrid>
              <a:tr h="370840">
                <a:tc>
                  <a:txBody>
                    <a:bodyPr/>
                    <a:lstStyle/>
                    <a:p>
                      <a:r>
                        <a:rPr lang="en-US" dirty="0" smtClean="0"/>
                        <a:t>Animal</a:t>
                      </a:r>
                      <a:endParaRPr lang="en-US" dirty="0"/>
                    </a:p>
                  </a:txBody>
                  <a:tcPr/>
                </a:tc>
                <a:tc>
                  <a:txBody>
                    <a:bodyPr/>
                    <a:lstStyle/>
                    <a:p>
                      <a:r>
                        <a:rPr lang="en-US" dirty="0" smtClean="0"/>
                        <a:t>Number</a:t>
                      </a:r>
                      <a:endParaRPr lang="en-US" dirty="0"/>
                    </a:p>
                  </a:txBody>
                  <a:tcPr/>
                </a:tc>
                <a:tc>
                  <a:txBody>
                    <a:bodyPr/>
                    <a:lstStyle/>
                    <a:p>
                      <a:r>
                        <a:rPr lang="en-US" dirty="0" smtClean="0"/>
                        <a:t>Percent</a:t>
                      </a:r>
                      <a:endParaRPr lang="en-US" dirty="0"/>
                    </a:p>
                  </a:txBody>
                  <a:tcPr/>
                </a:tc>
              </a:tr>
              <a:tr h="370840">
                <a:tc>
                  <a:txBody>
                    <a:bodyPr/>
                    <a:lstStyle/>
                    <a:p>
                      <a:r>
                        <a:rPr lang="en-US" dirty="0" smtClean="0"/>
                        <a:t>Cat</a:t>
                      </a:r>
                      <a:endParaRPr lang="en-US" dirty="0"/>
                    </a:p>
                  </a:txBody>
                  <a:tcPr/>
                </a:tc>
                <a:tc>
                  <a:txBody>
                    <a:bodyPr/>
                    <a:lstStyle/>
                    <a:p>
                      <a:r>
                        <a:rPr lang="en-US" dirty="0" smtClean="0"/>
                        <a:t>21</a:t>
                      </a:r>
                      <a:endParaRPr lang="en-US" dirty="0"/>
                    </a:p>
                  </a:txBody>
                  <a:tcPr/>
                </a:tc>
                <a:tc>
                  <a:txBody>
                    <a:bodyPr/>
                    <a:lstStyle/>
                    <a:p>
                      <a:endParaRPr lang="en-US" dirty="0"/>
                    </a:p>
                  </a:txBody>
                  <a:tcPr/>
                </a:tc>
              </a:tr>
              <a:tr h="370840">
                <a:tc>
                  <a:txBody>
                    <a:bodyPr/>
                    <a:lstStyle/>
                    <a:p>
                      <a:r>
                        <a:rPr lang="en-US" dirty="0" smtClean="0"/>
                        <a:t>Dog</a:t>
                      </a:r>
                      <a:endParaRPr lang="en-US" dirty="0"/>
                    </a:p>
                  </a:txBody>
                  <a:tcPr/>
                </a:tc>
                <a:tc>
                  <a:txBody>
                    <a:bodyPr/>
                    <a:lstStyle/>
                    <a:p>
                      <a:r>
                        <a:rPr lang="en-US" dirty="0" smtClean="0"/>
                        <a:t>13</a:t>
                      </a:r>
                      <a:endParaRPr lang="en-US" dirty="0"/>
                    </a:p>
                  </a:txBody>
                  <a:tcPr/>
                </a:tc>
                <a:tc>
                  <a:txBody>
                    <a:bodyPr/>
                    <a:lstStyle/>
                    <a:p>
                      <a:endParaRPr lang="en-US" dirty="0"/>
                    </a:p>
                  </a:txBody>
                  <a:tcPr/>
                </a:tc>
              </a:tr>
              <a:tr h="370840">
                <a:tc>
                  <a:txBody>
                    <a:bodyPr/>
                    <a:lstStyle/>
                    <a:p>
                      <a:r>
                        <a:rPr lang="en-US" dirty="0" smtClean="0"/>
                        <a:t>Hamster</a:t>
                      </a:r>
                      <a:endParaRPr lang="en-US" dirty="0"/>
                    </a:p>
                  </a:txBody>
                  <a:tcPr/>
                </a:tc>
                <a:tc>
                  <a:txBody>
                    <a:bodyPr/>
                    <a:lstStyle/>
                    <a:p>
                      <a:r>
                        <a:rPr lang="en-US" dirty="0" smtClean="0"/>
                        <a:t>4</a:t>
                      </a:r>
                      <a:endParaRPr lang="en-US" dirty="0"/>
                    </a:p>
                  </a:txBody>
                  <a:tcPr/>
                </a:tc>
                <a:tc>
                  <a:txBody>
                    <a:bodyPr/>
                    <a:lstStyle/>
                    <a:p>
                      <a:endParaRPr lang="en-US" dirty="0"/>
                    </a:p>
                  </a:txBody>
                  <a:tcPr/>
                </a:tc>
              </a:tr>
              <a:tr h="370840">
                <a:tc>
                  <a:txBody>
                    <a:bodyPr/>
                    <a:lstStyle/>
                    <a:p>
                      <a:r>
                        <a:rPr lang="en-US" dirty="0" smtClean="0"/>
                        <a:t>Bird</a:t>
                      </a:r>
                      <a:endParaRPr lang="en-US" dirty="0"/>
                    </a:p>
                  </a:txBody>
                  <a:tcPr/>
                </a:tc>
                <a:tc>
                  <a:txBody>
                    <a:bodyPr/>
                    <a:lstStyle/>
                    <a:p>
                      <a:r>
                        <a:rPr lang="en-US" dirty="0" smtClean="0"/>
                        <a:t>8</a:t>
                      </a:r>
                      <a:endParaRPr lang="en-US" dirty="0"/>
                    </a:p>
                  </a:txBody>
                  <a:tcPr/>
                </a:tc>
                <a:tc>
                  <a:txBody>
                    <a:bodyPr/>
                    <a:lstStyle/>
                    <a:p>
                      <a:endParaRPr lang="en-US" dirty="0"/>
                    </a:p>
                  </a:txBody>
                  <a:tcPr/>
                </a:tc>
              </a:tr>
              <a:tr h="370840">
                <a:tc>
                  <a:txBody>
                    <a:bodyPr/>
                    <a:lstStyle/>
                    <a:p>
                      <a:r>
                        <a:rPr lang="en-US" dirty="0" smtClean="0"/>
                        <a:t>Other</a:t>
                      </a:r>
                      <a:endParaRPr lang="en-US" dirty="0"/>
                    </a:p>
                  </a:txBody>
                  <a:tcPr/>
                </a:tc>
                <a:tc>
                  <a:txBody>
                    <a:bodyPr/>
                    <a:lstStyle/>
                    <a:p>
                      <a:r>
                        <a:rPr lang="en-US" dirty="0" smtClean="0"/>
                        <a:t>4</a:t>
                      </a:r>
                      <a:endParaRPr lang="en-US" dirty="0"/>
                    </a:p>
                  </a:txBody>
                  <a:tcPr/>
                </a:tc>
                <a:tc>
                  <a:txBody>
                    <a:bodyPr/>
                    <a:lstStyle/>
                    <a:p>
                      <a:endParaRPr lang="en-US" dirty="0"/>
                    </a:p>
                  </a:txBody>
                  <a:tcPr/>
                </a:tc>
              </a:tr>
              <a:tr h="370840">
                <a:tc>
                  <a:txBody>
                    <a:bodyPr/>
                    <a:lstStyle/>
                    <a:p>
                      <a:r>
                        <a:rPr lang="en-US" dirty="0" smtClean="0"/>
                        <a:t>Total</a:t>
                      </a:r>
                      <a:endParaRPr lang="en-US" dirty="0"/>
                    </a:p>
                  </a:txBody>
                  <a:tcPr/>
                </a:tc>
                <a:tc>
                  <a:txBody>
                    <a:bodyPr/>
                    <a:lstStyle/>
                    <a:p>
                      <a:r>
                        <a:rPr lang="en-US" dirty="0" smtClean="0"/>
                        <a:t>50</a:t>
                      </a:r>
                      <a:endParaRPr lang="en-US" dirty="0"/>
                    </a:p>
                  </a:txBody>
                  <a:tcPr/>
                </a:tc>
                <a:tc>
                  <a:txBody>
                    <a:bodyPr/>
                    <a:lstStyle/>
                    <a:p>
                      <a:endParaRPr lang="en-US" dirty="0"/>
                    </a:p>
                  </a:txBody>
                  <a:tcPr/>
                </a:tc>
              </a:tr>
            </a:tbl>
          </a:graphicData>
        </a:graphic>
      </p:graphicFrame>
      <p:sp>
        <p:nvSpPr>
          <p:cNvPr id="4" name="Action Button: Back or Previous 3">
            <a:hlinkClick r:id="" action="ppaction://hlinkshowjump?jump=firstslide" highlightClick="1"/>
          </p:cNvPr>
          <p:cNvSpPr/>
          <p:nvPr/>
        </p:nvSpPr>
        <p:spPr>
          <a:xfrm>
            <a:off x="381000" y="5638800"/>
            <a:ext cx="1042416" cy="1042416"/>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Find the percentages for hamster, bird and other.</a:t>
            </a:r>
            <a:endParaRPr lang="en-US" dirty="0"/>
          </a:p>
        </p:txBody>
      </p:sp>
      <p:graphicFrame>
        <p:nvGraphicFramePr>
          <p:cNvPr id="3" name="Table 2"/>
          <p:cNvGraphicFramePr>
            <a:graphicFrameLocks noGrp="1"/>
          </p:cNvGraphicFramePr>
          <p:nvPr/>
        </p:nvGraphicFramePr>
        <p:xfrm>
          <a:off x="1600200" y="2286000"/>
          <a:ext cx="6096000" cy="2595880"/>
        </p:xfrm>
        <a:graphic>
          <a:graphicData uri="http://schemas.openxmlformats.org/drawingml/2006/table">
            <a:tbl>
              <a:tblPr firstRow="1" bandRow="1">
                <a:tableStyleId>{5C22544A-7EE6-4342-B048-85BDC9FD1C3A}</a:tableStyleId>
              </a:tblPr>
              <a:tblGrid>
                <a:gridCol w="2032000"/>
                <a:gridCol w="2032000"/>
                <a:gridCol w="2032000"/>
              </a:tblGrid>
              <a:tr h="370840">
                <a:tc>
                  <a:txBody>
                    <a:bodyPr/>
                    <a:lstStyle/>
                    <a:p>
                      <a:r>
                        <a:rPr lang="en-US" dirty="0" smtClean="0"/>
                        <a:t>Animal</a:t>
                      </a:r>
                      <a:endParaRPr lang="en-US" dirty="0"/>
                    </a:p>
                  </a:txBody>
                  <a:tcPr/>
                </a:tc>
                <a:tc>
                  <a:txBody>
                    <a:bodyPr/>
                    <a:lstStyle/>
                    <a:p>
                      <a:r>
                        <a:rPr lang="en-US" dirty="0" smtClean="0"/>
                        <a:t>Number</a:t>
                      </a:r>
                      <a:endParaRPr lang="en-US" dirty="0"/>
                    </a:p>
                  </a:txBody>
                  <a:tcPr/>
                </a:tc>
                <a:tc>
                  <a:txBody>
                    <a:bodyPr/>
                    <a:lstStyle/>
                    <a:p>
                      <a:r>
                        <a:rPr lang="en-US" dirty="0" smtClean="0"/>
                        <a:t>Percent</a:t>
                      </a:r>
                      <a:endParaRPr lang="en-US" dirty="0"/>
                    </a:p>
                  </a:txBody>
                  <a:tcPr/>
                </a:tc>
              </a:tr>
              <a:tr h="370840">
                <a:tc>
                  <a:txBody>
                    <a:bodyPr/>
                    <a:lstStyle/>
                    <a:p>
                      <a:r>
                        <a:rPr lang="en-US" dirty="0" smtClean="0"/>
                        <a:t>Cat</a:t>
                      </a:r>
                      <a:endParaRPr lang="en-US" dirty="0"/>
                    </a:p>
                  </a:txBody>
                  <a:tcPr/>
                </a:tc>
                <a:tc>
                  <a:txBody>
                    <a:bodyPr/>
                    <a:lstStyle/>
                    <a:p>
                      <a:r>
                        <a:rPr lang="en-US" dirty="0" smtClean="0"/>
                        <a:t>21</a:t>
                      </a:r>
                      <a:endParaRPr lang="en-US" dirty="0"/>
                    </a:p>
                  </a:txBody>
                  <a:tcPr/>
                </a:tc>
                <a:tc>
                  <a:txBody>
                    <a:bodyPr/>
                    <a:lstStyle/>
                    <a:p>
                      <a:endParaRPr lang="en-US" dirty="0"/>
                    </a:p>
                  </a:txBody>
                  <a:tcPr/>
                </a:tc>
              </a:tr>
              <a:tr h="370840">
                <a:tc>
                  <a:txBody>
                    <a:bodyPr/>
                    <a:lstStyle/>
                    <a:p>
                      <a:r>
                        <a:rPr lang="en-US" dirty="0" smtClean="0"/>
                        <a:t>Dog</a:t>
                      </a:r>
                      <a:endParaRPr lang="en-US" dirty="0"/>
                    </a:p>
                  </a:txBody>
                  <a:tcPr/>
                </a:tc>
                <a:tc>
                  <a:txBody>
                    <a:bodyPr/>
                    <a:lstStyle/>
                    <a:p>
                      <a:r>
                        <a:rPr lang="en-US" dirty="0" smtClean="0"/>
                        <a:t>13</a:t>
                      </a:r>
                      <a:endParaRPr lang="en-US" dirty="0"/>
                    </a:p>
                  </a:txBody>
                  <a:tcPr/>
                </a:tc>
                <a:tc>
                  <a:txBody>
                    <a:bodyPr/>
                    <a:lstStyle/>
                    <a:p>
                      <a:endParaRPr lang="en-US" dirty="0"/>
                    </a:p>
                  </a:txBody>
                  <a:tcPr/>
                </a:tc>
              </a:tr>
              <a:tr h="370840">
                <a:tc>
                  <a:txBody>
                    <a:bodyPr/>
                    <a:lstStyle/>
                    <a:p>
                      <a:r>
                        <a:rPr lang="en-US" dirty="0" smtClean="0"/>
                        <a:t>Hamster</a:t>
                      </a:r>
                      <a:endParaRPr lang="en-US" dirty="0"/>
                    </a:p>
                  </a:txBody>
                  <a:tcPr/>
                </a:tc>
                <a:tc>
                  <a:txBody>
                    <a:bodyPr/>
                    <a:lstStyle/>
                    <a:p>
                      <a:r>
                        <a:rPr lang="en-US" dirty="0" smtClean="0"/>
                        <a:t>4</a:t>
                      </a:r>
                      <a:endParaRPr lang="en-US" dirty="0"/>
                    </a:p>
                  </a:txBody>
                  <a:tcPr/>
                </a:tc>
                <a:tc>
                  <a:txBody>
                    <a:bodyPr/>
                    <a:lstStyle/>
                    <a:p>
                      <a:endParaRPr lang="en-US" dirty="0"/>
                    </a:p>
                  </a:txBody>
                  <a:tcPr/>
                </a:tc>
              </a:tr>
              <a:tr h="370840">
                <a:tc>
                  <a:txBody>
                    <a:bodyPr/>
                    <a:lstStyle/>
                    <a:p>
                      <a:r>
                        <a:rPr lang="en-US" dirty="0" smtClean="0"/>
                        <a:t>Bird</a:t>
                      </a:r>
                      <a:endParaRPr lang="en-US" dirty="0"/>
                    </a:p>
                  </a:txBody>
                  <a:tcPr/>
                </a:tc>
                <a:tc>
                  <a:txBody>
                    <a:bodyPr/>
                    <a:lstStyle/>
                    <a:p>
                      <a:r>
                        <a:rPr lang="en-US" dirty="0" smtClean="0"/>
                        <a:t>8</a:t>
                      </a:r>
                      <a:endParaRPr lang="en-US" dirty="0"/>
                    </a:p>
                  </a:txBody>
                  <a:tcPr/>
                </a:tc>
                <a:tc>
                  <a:txBody>
                    <a:bodyPr/>
                    <a:lstStyle/>
                    <a:p>
                      <a:endParaRPr lang="en-US" dirty="0"/>
                    </a:p>
                  </a:txBody>
                  <a:tcPr/>
                </a:tc>
              </a:tr>
              <a:tr h="370840">
                <a:tc>
                  <a:txBody>
                    <a:bodyPr/>
                    <a:lstStyle/>
                    <a:p>
                      <a:r>
                        <a:rPr lang="en-US" dirty="0" smtClean="0"/>
                        <a:t>Other</a:t>
                      </a:r>
                      <a:endParaRPr lang="en-US" dirty="0"/>
                    </a:p>
                  </a:txBody>
                  <a:tcPr/>
                </a:tc>
                <a:tc>
                  <a:txBody>
                    <a:bodyPr/>
                    <a:lstStyle/>
                    <a:p>
                      <a:r>
                        <a:rPr lang="en-US" dirty="0" smtClean="0"/>
                        <a:t>4</a:t>
                      </a:r>
                      <a:endParaRPr lang="en-US" dirty="0"/>
                    </a:p>
                  </a:txBody>
                  <a:tcPr/>
                </a:tc>
                <a:tc>
                  <a:txBody>
                    <a:bodyPr/>
                    <a:lstStyle/>
                    <a:p>
                      <a:endParaRPr lang="en-US" dirty="0"/>
                    </a:p>
                  </a:txBody>
                  <a:tcPr/>
                </a:tc>
              </a:tr>
              <a:tr h="370840">
                <a:tc>
                  <a:txBody>
                    <a:bodyPr/>
                    <a:lstStyle/>
                    <a:p>
                      <a:r>
                        <a:rPr lang="en-US" dirty="0" smtClean="0"/>
                        <a:t>Total</a:t>
                      </a:r>
                      <a:endParaRPr lang="en-US" dirty="0"/>
                    </a:p>
                  </a:txBody>
                  <a:tcPr/>
                </a:tc>
                <a:tc>
                  <a:txBody>
                    <a:bodyPr/>
                    <a:lstStyle/>
                    <a:p>
                      <a:r>
                        <a:rPr lang="en-US" dirty="0" smtClean="0"/>
                        <a:t>50</a:t>
                      </a:r>
                      <a:endParaRPr lang="en-US" dirty="0"/>
                    </a:p>
                  </a:txBody>
                  <a:tcPr/>
                </a:tc>
                <a:tc>
                  <a:txBody>
                    <a:bodyPr/>
                    <a:lstStyle/>
                    <a:p>
                      <a:endParaRPr lang="en-US" dirty="0"/>
                    </a:p>
                  </a:txBody>
                  <a:tcPr/>
                </a:tc>
              </a:tr>
            </a:tbl>
          </a:graphicData>
        </a:graphic>
      </p:graphicFrame>
      <p:sp>
        <p:nvSpPr>
          <p:cNvPr id="4" name="Action Button: Back or Previous 3">
            <a:hlinkClick r:id="" action="ppaction://hlinkshowjump?jump=firstslide" highlightClick="1"/>
          </p:cNvPr>
          <p:cNvSpPr/>
          <p:nvPr/>
        </p:nvSpPr>
        <p:spPr>
          <a:xfrm>
            <a:off x="381000" y="5638800"/>
            <a:ext cx="1042416" cy="1042416"/>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886712"/>
          </a:xfrm>
        </p:spPr>
        <p:txBody>
          <a:bodyPr>
            <a:normAutofit fontScale="90000"/>
          </a:bodyPr>
          <a:lstStyle/>
          <a:p>
            <a:r>
              <a:rPr lang="en-US" dirty="0" smtClean="0"/>
              <a:t>Did more than ½ or less than ½ the students name cat or dog as their favorite?</a:t>
            </a:r>
            <a:endParaRPr lang="en-US" dirty="0"/>
          </a:p>
        </p:txBody>
      </p:sp>
      <p:graphicFrame>
        <p:nvGraphicFramePr>
          <p:cNvPr id="3" name="Table 2"/>
          <p:cNvGraphicFramePr>
            <a:graphicFrameLocks noGrp="1"/>
          </p:cNvGraphicFramePr>
          <p:nvPr/>
        </p:nvGraphicFramePr>
        <p:xfrm>
          <a:off x="1600200" y="2819400"/>
          <a:ext cx="6096000" cy="2595880"/>
        </p:xfrm>
        <a:graphic>
          <a:graphicData uri="http://schemas.openxmlformats.org/drawingml/2006/table">
            <a:tbl>
              <a:tblPr firstRow="1" bandRow="1">
                <a:tableStyleId>{5C22544A-7EE6-4342-B048-85BDC9FD1C3A}</a:tableStyleId>
              </a:tblPr>
              <a:tblGrid>
                <a:gridCol w="2032000"/>
                <a:gridCol w="2032000"/>
                <a:gridCol w="2032000"/>
              </a:tblGrid>
              <a:tr h="370840">
                <a:tc>
                  <a:txBody>
                    <a:bodyPr/>
                    <a:lstStyle/>
                    <a:p>
                      <a:r>
                        <a:rPr lang="en-US" dirty="0" smtClean="0"/>
                        <a:t>Animal</a:t>
                      </a:r>
                      <a:endParaRPr lang="en-US" dirty="0"/>
                    </a:p>
                  </a:txBody>
                  <a:tcPr/>
                </a:tc>
                <a:tc>
                  <a:txBody>
                    <a:bodyPr/>
                    <a:lstStyle/>
                    <a:p>
                      <a:r>
                        <a:rPr lang="en-US" dirty="0" smtClean="0"/>
                        <a:t>Number</a:t>
                      </a:r>
                      <a:endParaRPr lang="en-US" dirty="0"/>
                    </a:p>
                  </a:txBody>
                  <a:tcPr/>
                </a:tc>
                <a:tc>
                  <a:txBody>
                    <a:bodyPr/>
                    <a:lstStyle/>
                    <a:p>
                      <a:r>
                        <a:rPr lang="en-US" dirty="0" smtClean="0"/>
                        <a:t>Percent</a:t>
                      </a:r>
                      <a:endParaRPr lang="en-US" dirty="0"/>
                    </a:p>
                  </a:txBody>
                  <a:tcPr/>
                </a:tc>
              </a:tr>
              <a:tr h="370840">
                <a:tc>
                  <a:txBody>
                    <a:bodyPr/>
                    <a:lstStyle/>
                    <a:p>
                      <a:r>
                        <a:rPr lang="en-US" dirty="0" smtClean="0"/>
                        <a:t>Cat</a:t>
                      </a:r>
                      <a:endParaRPr lang="en-US" dirty="0"/>
                    </a:p>
                  </a:txBody>
                  <a:tcPr/>
                </a:tc>
                <a:tc>
                  <a:txBody>
                    <a:bodyPr/>
                    <a:lstStyle/>
                    <a:p>
                      <a:r>
                        <a:rPr lang="en-US" dirty="0" smtClean="0"/>
                        <a:t>21</a:t>
                      </a:r>
                      <a:endParaRPr lang="en-US" dirty="0"/>
                    </a:p>
                  </a:txBody>
                  <a:tcPr/>
                </a:tc>
                <a:tc>
                  <a:txBody>
                    <a:bodyPr/>
                    <a:lstStyle/>
                    <a:p>
                      <a:endParaRPr lang="en-US" dirty="0"/>
                    </a:p>
                  </a:txBody>
                  <a:tcPr/>
                </a:tc>
              </a:tr>
              <a:tr h="370840">
                <a:tc>
                  <a:txBody>
                    <a:bodyPr/>
                    <a:lstStyle/>
                    <a:p>
                      <a:r>
                        <a:rPr lang="en-US" dirty="0" smtClean="0"/>
                        <a:t>Dog</a:t>
                      </a:r>
                      <a:endParaRPr lang="en-US" dirty="0"/>
                    </a:p>
                  </a:txBody>
                  <a:tcPr/>
                </a:tc>
                <a:tc>
                  <a:txBody>
                    <a:bodyPr/>
                    <a:lstStyle/>
                    <a:p>
                      <a:r>
                        <a:rPr lang="en-US" dirty="0" smtClean="0"/>
                        <a:t>13</a:t>
                      </a:r>
                      <a:endParaRPr lang="en-US" dirty="0"/>
                    </a:p>
                  </a:txBody>
                  <a:tcPr/>
                </a:tc>
                <a:tc>
                  <a:txBody>
                    <a:bodyPr/>
                    <a:lstStyle/>
                    <a:p>
                      <a:endParaRPr lang="en-US" dirty="0"/>
                    </a:p>
                  </a:txBody>
                  <a:tcPr/>
                </a:tc>
              </a:tr>
              <a:tr h="370840">
                <a:tc>
                  <a:txBody>
                    <a:bodyPr/>
                    <a:lstStyle/>
                    <a:p>
                      <a:r>
                        <a:rPr lang="en-US" dirty="0" smtClean="0"/>
                        <a:t>Hamster</a:t>
                      </a:r>
                      <a:endParaRPr lang="en-US" dirty="0"/>
                    </a:p>
                  </a:txBody>
                  <a:tcPr/>
                </a:tc>
                <a:tc>
                  <a:txBody>
                    <a:bodyPr/>
                    <a:lstStyle/>
                    <a:p>
                      <a:r>
                        <a:rPr lang="en-US" dirty="0" smtClean="0"/>
                        <a:t>4</a:t>
                      </a:r>
                      <a:endParaRPr lang="en-US" dirty="0"/>
                    </a:p>
                  </a:txBody>
                  <a:tcPr/>
                </a:tc>
                <a:tc>
                  <a:txBody>
                    <a:bodyPr/>
                    <a:lstStyle/>
                    <a:p>
                      <a:endParaRPr lang="en-US" dirty="0"/>
                    </a:p>
                  </a:txBody>
                  <a:tcPr/>
                </a:tc>
              </a:tr>
              <a:tr h="370840">
                <a:tc>
                  <a:txBody>
                    <a:bodyPr/>
                    <a:lstStyle/>
                    <a:p>
                      <a:r>
                        <a:rPr lang="en-US" dirty="0" smtClean="0"/>
                        <a:t>Bird</a:t>
                      </a:r>
                      <a:endParaRPr lang="en-US" dirty="0"/>
                    </a:p>
                  </a:txBody>
                  <a:tcPr/>
                </a:tc>
                <a:tc>
                  <a:txBody>
                    <a:bodyPr/>
                    <a:lstStyle/>
                    <a:p>
                      <a:r>
                        <a:rPr lang="en-US" dirty="0" smtClean="0"/>
                        <a:t>8</a:t>
                      </a:r>
                      <a:endParaRPr lang="en-US" dirty="0"/>
                    </a:p>
                  </a:txBody>
                  <a:tcPr/>
                </a:tc>
                <a:tc>
                  <a:txBody>
                    <a:bodyPr/>
                    <a:lstStyle/>
                    <a:p>
                      <a:endParaRPr lang="en-US" dirty="0"/>
                    </a:p>
                  </a:txBody>
                  <a:tcPr/>
                </a:tc>
              </a:tr>
              <a:tr h="370840">
                <a:tc>
                  <a:txBody>
                    <a:bodyPr/>
                    <a:lstStyle/>
                    <a:p>
                      <a:r>
                        <a:rPr lang="en-US" dirty="0" smtClean="0"/>
                        <a:t>Other</a:t>
                      </a:r>
                      <a:endParaRPr lang="en-US" dirty="0"/>
                    </a:p>
                  </a:txBody>
                  <a:tcPr/>
                </a:tc>
                <a:tc>
                  <a:txBody>
                    <a:bodyPr/>
                    <a:lstStyle/>
                    <a:p>
                      <a:r>
                        <a:rPr lang="en-US" dirty="0" smtClean="0"/>
                        <a:t>4</a:t>
                      </a:r>
                      <a:endParaRPr lang="en-US" dirty="0"/>
                    </a:p>
                  </a:txBody>
                  <a:tcPr/>
                </a:tc>
                <a:tc>
                  <a:txBody>
                    <a:bodyPr/>
                    <a:lstStyle/>
                    <a:p>
                      <a:endParaRPr lang="en-US" dirty="0"/>
                    </a:p>
                  </a:txBody>
                  <a:tcPr/>
                </a:tc>
              </a:tr>
              <a:tr h="370840">
                <a:tc>
                  <a:txBody>
                    <a:bodyPr/>
                    <a:lstStyle/>
                    <a:p>
                      <a:r>
                        <a:rPr lang="en-US" dirty="0" smtClean="0"/>
                        <a:t>Total</a:t>
                      </a:r>
                      <a:endParaRPr lang="en-US" dirty="0"/>
                    </a:p>
                  </a:txBody>
                  <a:tcPr/>
                </a:tc>
                <a:tc>
                  <a:txBody>
                    <a:bodyPr/>
                    <a:lstStyle/>
                    <a:p>
                      <a:r>
                        <a:rPr lang="en-US" dirty="0" smtClean="0"/>
                        <a:t>50</a:t>
                      </a:r>
                      <a:endParaRPr lang="en-US" dirty="0"/>
                    </a:p>
                  </a:txBody>
                  <a:tcPr/>
                </a:tc>
                <a:tc>
                  <a:txBody>
                    <a:bodyPr/>
                    <a:lstStyle/>
                    <a:p>
                      <a:endParaRPr lang="en-US" dirty="0"/>
                    </a:p>
                  </a:txBody>
                  <a:tcPr/>
                </a:tc>
              </a:tr>
            </a:tbl>
          </a:graphicData>
        </a:graphic>
      </p:graphicFrame>
      <p:sp>
        <p:nvSpPr>
          <p:cNvPr id="4" name="Action Button: Back or Previous 3">
            <a:hlinkClick r:id="" action="ppaction://hlinkshowjump?jump=firstslide" highlightClick="1"/>
          </p:cNvPr>
          <p:cNvSpPr/>
          <p:nvPr/>
        </p:nvSpPr>
        <p:spPr>
          <a:xfrm>
            <a:off x="228600" y="5562600"/>
            <a:ext cx="1042416" cy="1042416"/>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What percent do you think named snake as their favorite pet?  </a:t>
            </a:r>
            <a:endParaRPr lang="en-US" dirty="0"/>
          </a:p>
        </p:txBody>
      </p:sp>
      <p:graphicFrame>
        <p:nvGraphicFramePr>
          <p:cNvPr id="3" name="Table 2"/>
          <p:cNvGraphicFramePr>
            <a:graphicFrameLocks noGrp="1"/>
          </p:cNvGraphicFramePr>
          <p:nvPr/>
        </p:nvGraphicFramePr>
        <p:xfrm>
          <a:off x="1676400" y="1905000"/>
          <a:ext cx="6096000" cy="2595880"/>
        </p:xfrm>
        <a:graphic>
          <a:graphicData uri="http://schemas.openxmlformats.org/drawingml/2006/table">
            <a:tbl>
              <a:tblPr firstRow="1" bandRow="1">
                <a:tableStyleId>{5C22544A-7EE6-4342-B048-85BDC9FD1C3A}</a:tableStyleId>
              </a:tblPr>
              <a:tblGrid>
                <a:gridCol w="2032000"/>
                <a:gridCol w="2032000"/>
                <a:gridCol w="2032000"/>
              </a:tblGrid>
              <a:tr h="370840">
                <a:tc>
                  <a:txBody>
                    <a:bodyPr/>
                    <a:lstStyle/>
                    <a:p>
                      <a:r>
                        <a:rPr lang="en-US" dirty="0" smtClean="0"/>
                        <a:t>Animal</a:t>
                      </a:r>
                      <a:endParaRPr lang="en-US" dirty="0"/>
                    </a:p>
                  </a:txBody>
                  <a:tcPr/>
                </a:tc>
                <a:tc>
                  <a:txBody>
                    <a:bodyPr/>
                    <a:lstStyle/>
                    <a:p>
                      <a:r>
                        <a:rPr lang="en-US" dirty="0" smtClean="0"/>
                        <a:t>Number</a:t>
                      </a:r>
                      <a:endParaRPr lang="en-US" dirty="0"/>
                    </a:p>
                  </a:txBody>
                  <a:tcPr/>
                </a:tc>
                <a:tc>
                  <a:txBody>
                    <a:bodyPr/>
                    <a:lstStyle/>
                    <a:p>
                      <a:r>
                        <a:rPr lang="en-US" dirty="0" smtClean="0"/>
                        <a:t>Percent</a:t>
                      </a:r>
                      <a:endParaRPr lang="en-US" dirty="0"/>
                    </a:p>
                  </a:txBody>
                  <a:tcPr/>
                </a:tc>
              </a:tr>
              <a:tr h="370840">
                <a:tc>
                  <a:txBody>
                    <a:bodyPr/>
                    <a:lstStyle/>
                    <a:p>
                      <a:r>
                        <a:rPr lang="en-US" dirty="0" smtClean="0"/>
                        <a:t>Cat</a:t>
                      </a:r>
                      <a:endParaRPr lang="en-US" dirty="0"/>
                    </a:p>
                  </a:txBody>
                  <a:tcPr/>
                </a:tc>
                <a:tc>
                  <a:txBody>
                    <a:bodyPr/>
                    <a:lstStyle/>
                    <a:p>
                      <a:r>
                        <a:rPr lang="en-US" dirty="0" smtClean="0"/>
                        <a:t>21</a:t>
                      </a:r>
                      <a:endParaRPr lang="en-US" dirty="0"/>
                    </a:p>
                  </a:txBody>
                  <a:tcPr/>
                </a:tc>
                <a:tc>
                  <a:txBody>
                    <a:bodyPr/>
                    <a:lstStyle/>
                    <a:p>
                      <a:endParaRPr lang="en-US" dirty="0"/>
                    </a:p>
                  </a:txBody>
                  <a:tcPr/>
                </a:tc>
              </a:tr>
              <a:tr h="370840">
                <a:tc>
                  <a:txBody>
                    <a:bodyPr/>
                    <a:lstStyle/>
                    <a:p>
                      <a:r>
                        <a:rPr lang="en-US" dirty="0" smtClean="0"/>
                        <a:t>Dog</a:t>
                      </a:r>
                      <a:endParaRPr lang="en-US" dirty="0"/>
                    </a:p>
                  </a:txBody>
                  <a:tcPr/>
                </a:tc>
                <a:tc>
                  <a:txBody>
                    <a:bodyPr/>
                    <a:lstStyle/>
                    <a:p>
                      <a:r>
                        <a:rPr lang="en-US" dirty="0" smtClean="0"/>
                        <a:t>13</a:t>
                      </a:r>
                      <a:endParaRPr lang="en-US" dirty="0"/>
                    </a:p>
                  </a:txBody>
                  <a:tcPr/>
                </a:tc>
                <a:tc>
                  <a:txBody>
                    <a:bodyPr/>
                    <a:lstStyle/>
                    <a:p>
                      <a:endParaRPr lang="en-US" dirty="0"/>
                    </a:p>
                  </a:txBody>
                  <a:tcPr/>
                </a:tc>
              </a:tr>
              <a:tr h="370840">
                <a:tc>
                  <a:txBody>
                    <a:bodyPr/>
                    <a:lstStyle/>
                    <a:p>
                      <a:r>
                        <a:rPr lang="en-US" dirty="0" smtClean="0"/>
                        <a:t>Hamster</a:t>
                      </a:r>
                      <a:endParaRPr lang="en-US" dirty="0"/>
                    </a:p>
                  </a:txBody>
                  <a:tcPr/>
                </a:tc>
                <a:tc>
                  <a:txBody>
                    <a:bodyPr/>
                    <a:lstStyle/>
                    <a:p>
                      <a:r>
                        <a:rPr lang="en-US" dirty="0" smtClean="0"/>
                        <a:t>4</a:t>
                      </a:r>
                      <a:endParaRPr lang="en-US" dirty="0"/>
                    </a:p>
                  </a:txBody>
                  <a:tcPr/>
                </a:tc>
                <a:tc>
                  <a:txBody>
                    <a:bodyPr/>
                    <a:lstStyle/>
                    <a:p>
                      <a:endParaRPr lang="en-US" dirty="0"/>
                    </a:p>
                  </a:txBody>
                  <a:tcPr/>
                </a:tc>
              </a:tr>
              <a:tr h="370840">
                <a:tc>
                  <a:txBody>
                    <a:bodyPr/>
                    <a:lstStyle/>
                    <a:p>
                      <a:r>
                        <a:rPr lang="en-US" dirty="0" smtClean="0"/>
                        <a:t>Bird</a:t>
                      </a:r>
                      <a:endParaRPr lang="en-US" dirty="0"/>
                    </a:p>
                  </a:txBody>
                  <a:tcPr/>
                </a:tc>
                <a:tc>
                  <a:txBody>
                    <a:bodyPr/>
                    <a:lstStyle/>
                    <a:p>
                      <a:r>
                        <a:rPr lang="en-US" dirty="0" smtClean="0"/>
                        <a:t>8</a:t>
                      </a:r>
                      <a:endParaRPr lang="en-US" dirty="0"/>
                    </a:p>
                  </a:txBody>
                  <a:tcPr/>
                </a:tc>
                <a:tc>
                  <a:txBody>
                    <a:bodyPr/>
                    <a:lstStyle/>
                    <a:p>
                      <a:endParaRPr lang="en-US" dirty="0"/>
                    </a:p>
                  </a:txBody>
                  <a:tcPr/>
                </a:tc>
              </a:tr>
              <a:tr h="370840">
                <a:tc>
                  <a:txBody>
                    <a:bodyPr/>
                    <a:lstStyle/>
                    <a:p>
                      <a:r>
                        <a:rPr lang="en-US" dirty="0" smtClean="0"/>
                        <a:t>Other</a:t>
                      </a:r>
                      <a:endParaRPr lang="en-US" dirty="0"/>
                    </a:p>
                  </a:txBody>
                  <a:tcPr/>
                </a:tc>
                <a:tc>
                  <a:txBody>
                    <a:bodyPr/>
                    <a:lstStyle/>
                    <a:p>
                      <a:r>
                        <a:rPr lang="en-US" dirty="0" smtClean="0"/>
                        <a:t>4</a:t>
                      </a:r>
                      <a:endParaRPr lang="en-US" dirty="0"/>
                    </a:p>
                  </a:txBody>
                  <a:tcPr/>
                </a:tc>
                <a:tc>
                  <a:txBody>
                    <a:bodyPr/>
                    <a:lstStyle/>
                    <a:p>
                      <a:endParaRPr lang="en-US" dirty="0"/>
                    </a:p>
                  </a:txBody>
                  <a:tcPr/>
                </a:tc>
              </a:tr>
              <a:tr h="370840">
                <a:tc>
                  <a:txBody>
                    <a:bodyPr/>
                    <a:lstStyle/>
                    <a:p>
                      <a:r>
                        <a:rPr lang="en-US" dirty="0" smtClean="0"/>
                        <a:t>Total</a:t>
                      </a:r>
                      <a:endParaRPr lang="en-US" dirty="0"/>
                    </a:p>
                  </a:txBody>
                  <a:tcPr/>
                </a:tc>
                <a:tc>
                  <a:txBody>
                    <a:bodyPr/>
                    <a:lstStyle/>
                    <a:p>
                      <a:r>
                        <a:rPr lang="en-US" dirty="0" smtClean="0"/>
                        <a:t>50</a:t>
                      </a:r>
                      <a:endParaRPr lang="en-US" dirty="0"/>
                    </a:p>
                  </a:txBody>
                  <a:tcPr/>
                </a:tc>
                <a:tc>
                  <a:txBody>
                    <a:bodyPr/>
                    <a:lstStyle/>
                    <a:p>
                      <a:endParaRPr lang="en-US" dirty="0"/>
                    </a:p>
                  </a:txBody>
                  <a:tcPr/>
                </a:tc>
              </a:tr>
            </a:tbl>
          </a:graphicData>
        </a:graphic>
      </p:graphicFrame>
      <p:sp>
        <p:nvSpPr>
          <p:cNvPr id="4" name="TextBox 3"/>
          <p:cNvSpPr txBox="1"/>
          <p:nvPr/>
        </p:nvSpPr>
        <p:spPr>
          <a:xfrm>
            <a:off x="457200" y="5105400"/>
            <a:ext cx="8001000" cy="369332"/>
          </a:xfrm>
          <a:prstGeom prst="rect">
            <a:avLst/>
          </a:prstGeom>
          <a:noFill/>
        </p:spPr>
        <p:txBody>
          <a:bodyPr wrap="square" rtlCol="0">
            <a:spAutoFit/>
          </a:bodyPr>
          <a:lstStyle/>
          <a:p>
            <a:r>
              <a:rPr lang="en-US" dirty="0" smtClean="0"/>
              <a:t>4%    		not more than 8% 	at least 4 of the students</a:t>
            </a:r>
            <a:endParaRPr lang="en-US" dirty="0"/>
          </a:p>
        </p:txBody>
      </p:sp>
      <p:sp>
        <p:nvSpPr>
          <p:cNvPr id="5" name="Action Button: Back or Previous 4">
            <a:hlinkClick r:id="" action="ppaction://hlinkshowjump?jump=firstslide" highlightClick="1"/>
          </p:cNvPr>
          <p:cNvSpPr/>
          <p:nvPr/>
        </p:nvSpPr>
        <p:spPr>
          <a:xfrm>
            <a:off x="304800" y="5638800"/>
            <a:ext cx="1066800" cy="1042416"/>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810512"/>
          </a:xfrm>
        </p:spPr>
        <p:txBody>
          <a:bodyPr>
            <a:normAutofit fontScale="90000"/>
          </a:bodyPr>
          <a:lstStyle/>
          <a:p>
            <a:r>
              <a:rPr lang="en-US" dirty="0" smtClean="0"/>
              <a:t>Complete the table using the rule: </a:t>
            </a:r>
            <a:br>
              <a:rPr lang="en-US" dirty="0" smtClean="0"/>
            </a:br>
            <a:r>
              <a:rPr lang="en-US" sz="4400" dirty="0" smtClean="0"/>
              <a:t>Number of words= minutes * 46 words</a:t>
            </a:r>
            <a:endParaRPr lang="en-US" sz="4400" dirty="0"/>
          </a:p>
        </p:txBody>
      </p:sp>
      <p:graphicFrame>
        <p:nvGraphicFramePr>
          <p:cNvPr id="3" name="Table 2"/>
          <p:cNvGraphicFramePr>
            <a:graphicFrameLocks noGrp="1"/>
          </p:cNvGraphicFramePr>
          <p:nvPr/>
        </p:nvGraphicFramePr>
        <p:xfrm>
          <a:off x="2057400" y="2667000"/>
          <a:ext cx="4953000" cy="3489960"/>
        </p:xfrm>
        <a:graphic>
          <a:graphicData uri="http://schemas.openxmlformats.org/drawingml/2006/table">
            <a:tbl>
              <a:tblPr firstRow="1" bandRow="1">
                <a:tableStyleId>{5C22544A-7EE6-4342-B048-85BDC9FD1C3A}</a:tableStyleId>
              </a:tblPr>
              <a:tblGrid>
                <a:gridCol w="2476500"/>
                <a:gridCol w="2476500"/>
              </a:tblGrid>
              <a:tr h="533400">
                <a:tc>
                  <a:txBody>
                    <a:bodyPr/>
                    <a:lstStyle/>
                    <a:p>
                      <a:pPr algn="ctr"/>
                      <a:r>
                        <a:rPr lang="en-US" sz="2400" dirty="0" smtClean="0"/>
                        <a:t>Time (minutes)</a:t>
                      </a:r>
                      <a:endParaRPr lang="en-US" sz="2400" dirty="0"/>
                    </a:p>
                  </a:txBody>
                  <a:tcPr/>
                </a:tc>
                <a:tc>
                  <a:txBody>
                    <a:bodyPr/>
                    <a:lstStyle/>
                    <a:p>
                      <a:pPr algn="ctr"/>
                      <a:r>
                        <a:rPr lang="en-US" sz="2400" dirty="0" smtClean="0"/>
                        <a:t>Number of words</a:t>
                      </a:r>
                      <a:endParaRPr lang="en-US" sz="2400" dirty="0"/>
                    </a:p>
                  </a:txBody>
                  <a:tcPr/>
                </a:tc>
              </a:tr>
              <a:tr h="533400">
                <a:tc>
                  <a:txBody>
                    <a:bodyPr/>
                    <a:lstStyle/>
                    <a:p>
                      <a:pPr algn="ctr"/>
                      <a:r>
                        <a:rPr lang="en-US" sz="2400" dirty="0" smtClean="0"/>
                        <a:t>1</a:t>
                      </a:r>
                      <a:endParaRPr lang="en-US" sz="2400" dirty="0"/>
                    </a:p>
                  </a:txBody>
                  <a:tcPr/>
                </a:tc>
                <a:tc>
                  <a:txBody>
                    <a:bodyPr/>
                    <a:lstStyle/>
                    <a:p>
                      <a:pPr algn="ctr"/>
                      <a:endParaRPr lang="en-US" sz="2400"/>
                    </a:p>
                  </a:txBody>
                  <a:tcPr/>
                </a:tc>
              </a:tr>
              <a:tr h="533400">
                <a:tc>
                  <a:txBody>
                    <a:bodyPr/>
                    <a:lstStyle/>
                    <a:p>
                      <a:pPr algn="ctr"/>
                      <a:r>
                        <a:rPr lang="en-US" sz="2400" dirty="0" smtClean="0"/>
                        <a:t>4</a:t>
                      </a:r>
                      <a:endParaRPr lang="en-US" sz="2400" dirty="0"/>
                    </a:p>
                  </a:txBody>
                  <a:tcPr/>
                </a:tc>
                <a:tc>
                  <a:txBody>
                    <a:bodyPr/>
                    <a:lstStyle/>
                    <a:p>
                      <a:pPr algn="ctr"/>
                      <a:r>
                        <a:rPr lang="en-US" sz="2400" dirty="0" smtClean="0"/>
                        <a:t>184</a:t>
                      </a:r>
                      <a:endParaRPr lang="en-US" sz="2400" dirty="0"/>
                    </a:p>
                  </a:txBody>
                  <a:tcPr/>
                </a:tc>
              </a:tr>
              <a:tr h="533400">
                <a:tc>
                  <a:txBody>
                    <a:bodyPr/>
                    <a:lstStyle/>
                    <a:p>
                      <a:pPr algn="ctr"/>
                      <a:r>
                        <a:rPr lang="en-US" sz="2400" dirty="0" smtClean="0"/>
                        <a:t>3</a:t>
                      </a:r>
                      <a:endParaRPr lang="en-US" sz="2400" dirty="0"/>
                    </a:p>
                  </a:txBody>
                  <a:tcPr/>
                </a:tc>
                <a:tc>
                  <a:txBody>
                    <a:bodyPr/>
                    <a:lstStyle/>
                    <a:p>
                      <a:pPr algn="ctr"/>
                      <a:endParaRPr lang="en-US" sz="2400"/>
                    </a:p>
                  </a:txBody>
                  <a:tcPr/>
                </a:tc>
              </a:tr>
              <a:tr h="533400">
                <a:tc>
                  <a:txBody>
                    <a:bodyPr/>
                    <a:lstStyle/>
                    <a:p>
                      <a:pPr algn="ctr"/>
                      <a:endParaRPr lang="en-US" sz="2400"/>
                    </a:p>
                  </a:txBody>
                  <a:tcPr/>
                </a:tc>
                <a:tc>
                  <a:txBody>
                    <a:bodyPr/>
                    <a:lstStyle/>
                    <a:p>
                      <a:pPr algn="ctr"/>
                      <a:r>
                        <a:rPr lang="en-US" sz="2400" dirty="0" smtClean="0"/>
                        <a:t>92</a:t>
                      </a:r>
                      <a:endParaRPr lang="en-US" sz="2400" dirty="0"/>
                    </a:p>
                  </a:txBody>
                  <a:tcPr/>
                </a:tc>
              </a:tr>
              <a:tr h="533400">
                <a:tc>
                  <a:txBody>
                    <a:bodyPr/>
                    <a:lstStyle/>
                    <a:p>
                      <a:pPr algn="ctr"/>
                      <a:endParaRPr lang="en-US" sz="2400"/>
                    </a:p>
                  </a:txBody>
                  <a:tcPr/>
                </a:tc>
                <a:tc>
                  <a:txBody>
                    <a:bodyPr/>
                    <a:lstStyle/>
                    <a:p>
                      <a:pPr algn="ctr"/>
                      <a:r>
                        <a:rPr lang="en-US" sz="2400" dirty="0" smtClean="0"/>
                        <a:t>115</a:t>
                      </a:r>
                      <a:endParaRPr lang="en-US" sz="2400" dirty="0"/>
                    </a:p>
                  </a:txBody>
                  <a:tcPr/>
                </a:tc>
              </a:tr>
            </a:tbl>
          </a:graphicData>
        </a:graphic>
      </p:graphicFrame>
      <p:sp>
        <p:nvSpPr>
          <p:cNvPr id="4" name="Action Button: Back or Previous 3">
            <a:hlinkClick r:id="" action="ppaction://hlinkshowjump?jump=firstslide" highlightClick="1"/>
          </p:cNvPr>
          <p:cNvSpPr/>
          <p:nvPr/>
        </p:nvSpPr>
        <p:spPr>
          <a:xfrm>
            <a:off x="228600" y="5638800"/>
            <a:ext cx="1042416" cy="1042416"/>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is the area of this shape?</a:t>
            </a:r>
            <a:endParaRPr lang="en-US" dirty="0"/>
          </a:p>
        </p:txBody>
      </p:sp>
      <p:sp>
        <p:nvSpPr>
          <p:cNvPr id="3" name="Isosceles Triangle 2"/>
          <p:cNvSpPr/>
          <p:nvPr/>
        </p:nvSpPr>
        <p:spPr>
          <a:xfrm>
            <a:off x="3048000" y="2514600"/>
            <a:ext cx="4648200" cy="2362200"/>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p:cNvSpPr txBox="1"/>
          <p:nvPr/>
        </p:nvSpPr>
        <p:spPr>
          <a:xfrm>
            <a:off x="4572000" y="5181600"/>
            <a:ext cx="2057400" cy="369332"/>
          </a:xfrm>
          <a:prstGeom prst="rect">
            <a:avLst/>
          </a:prstGeom>
          <a:noFill/>
        </p:spPr>
        <p:txBody>
          <a:bodyPr wrap="square" rtlCol="0">
            <a:spAutoFit/>
          </a:bodyPr>
          <a:lstStyle/>
          <a:p>
            <a:pPr algn="ctr"/>
            <a:r>
              <a:rPr lang="en-US" dirty="0" smtClean="0"/>
              <a:t>5 inches</a:t>
            </a:r>
            <a:endParaRPr lang="en-US" dirty="0"/>
          </a:p>
        </p:txBody>
      </p:sp>
      <p:sp>
        <p:nvSpPr>
          <p:cNvPr id="5" name="TextBox 4"/>
          <p:cNvSpPr txBox="1"/>
          <p:nvPr/>
        </p:nvSpPr>
        <p:spPr>
          <a:xfrm>
            <a:off x="4572000" y="3581401"/>
            <a:ext cx="2667000" cy="381000"/>
          </a:xfrm>
          <a:prstGeom prst="rect">
            <a:avLst/>
          </a:prstGeom>
          <a:noFill/>
        </p:spPr>
        <p:txBody>
          <a:bodyPr wrap="square" rtlCol="0">
            <a:spAutoFit/>
          </a:bodyPr>
          <a:lstStyle/>
          <a:p>
            <a:r>
              <a:rPr lang="en-US" dirty="0" smtClean="0"/>
              <a:t>Height:  4 inches</a:t>
            </a:r>
            <a:endParaRPr lang="en-US" dirty="0"/>
          </a:p>
        </p:txBody>
      </p:sp>
      <p:sp>
        <p:nvSpPr>
          <p:cNvPr id="6" name="Action Button: Back or Previous 5">
            <a:hlinkClick r:id="" action="ppaction://hlinkshowjump?jump=firstslide" highlightClick="1"/>
          </p:cNvPr>
          <p:cNvSpPr/>
          <p:nvPr/>
        </p:nvSpPr>
        <p:spPr>
          <a:xfrm>
            <a:off x="304800" y="5815584"/>
            <a:ext cx="1042416" cy="1042416"/>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What is the volume of this prism?</a:t>
            </a:r>
            <a:endParaRPr lang="en-US" dirty="0"/>
          </a:p>
        </p:txBody>
      </p:sp>
      <p:pic>
        <p:nvPicPr>
          <p:cNvPr id="1026" name="Picture 2" descr="C:\Users\Owner\AppData\Local\Microsoft\Windows\Temporary Internet Files\Content.IE5\GKU5PNTC\MC900048411[1].wmf"/>
          <p:cNvPicPr>
            <a:picLocks noChangeAspect="1" noChangeArrowheads="1"/>
          </p:cNvPicPr>
          <p:nvPr/>
        </p:nvPicPr>
        <p:blipFill>
          <a:blip r:embed="rId2" cstate="print"/>
          <a:srcRect/>
          <a:stretch>
            <a:fillRect/>
          </a:stretch>
        </p:blipFill>
        <p:spPr bwMode="auto">
          <a:xfrm>
            <a:off x="3048000" y="2209800"/>
            <a:ext cx="3139745" cy="3182254"/>
          </a:xfrm>
          <a:prstGeom prst="rect">
            <a:avLst/>
          </a:prstGeom>
          <a:noFill/>
        </p:spPr>
      </p:pic>
      <p:sp>
        <p:nvSpPr>
          <p:cNvPr id="4" name="TextBox 3"/>
          <p:cNvSpPr txBox="1"/>
          <p:nvPr/>
        </p:nvSpPr>
        <p:spPr>
          <a:xfrm>
            <a:off x="3581400" y="5791200"/>
            <a:ext cx="1007007" cy="369332"/>
          </a:xfrm>
          <a:prstGeom prst="rect">
            <a:avLst/>
          </a:prstGeom>
          <a:noFill/>
        </p:spPr>
        <p:txBody>
          <a:bodyPr wrap="none" rtlCol="0">
            <a:spAutoFit/>
          </a:bodyPr>
          <a:lstStyle/>
          <a:p>
            <a:r>
              <a:rPr lang="en-US" dirty="0" smtClean="0"/>
              <a:t>4 inches</a:t>
            </a:r>
            <a:endParaRPr lang="en-US" dirty="0"/>
          </a:p>
        </p:txBody>
      </p:sp>
      <p:sp>
        <p:nvSpPr>
          <p:cNvPr id="5" name="TextBox 4"/>
          <p:cNvSpPr txBox="1"/>
          <p:nvPr/>
        </p:nvSpPr>
        <p:spPr>
          <a:xfrm>
            <a:off x="5943600" y="5029200"/>
            <a:ext cx="997389" cy="369332"/>
          </a:xfrm>
          <a:prstGeom prst="rect">
            <a:avLst/>
          </a:prstGeom>
          <a:noFill/>
        </p:spPr>
        <p:txBody>
          <a:bodyPr wrap="none" rtlCol="0">
            <a:spAutoFit/>
          </a:bodyPr>
          <a:lstStyle/>
          <a:p>
            <a:r>
              <a:rPr lang="en-US" dirty="0" smtClean="0"/>
              <a:t>2 inches</a:t>
            </a:r>
            <a:endParaRPr lang="en-US" dirty="0"/>
          </a:p>
        </p:txBody>
      </p:sp>
      <p:sp>
        <p:nvSpPr>
          <p:cNvPr id="6" name="TextBox 5"/>
          <p:cNvSpPr txBox="1"/>
          <p:nvPr/>
        </p:nvSpPr>
        <p:spPr>
          <a:xfrm>
            <a:off x="1905000" y="4191000"/>
            <a:ext cx="990977" cy="369332"/>
          </a:xfrm>
          <a:prstGeom prst="rect">
            <a:avLst/>
          </a:prstGeom>
          <a:noFill/>
        </p:spPr>
        <p:txBody>
          <a:bodyPr wrap="none" rtlCol="0">
            <a:spAutoFit/>
          </a:bodyPr>
          <a:lstStyle/>
          <a:p>
            <a:r>
              <a:rPr lang="en-US" dirty="0" smtClean="0"/>
              <a:t>3 inches</a:t>
            </a:r>
            <a:endParaRPr lang="en-US" dirty="0"/>
          </a:p>
        </p:txBody>
      </p:sp>
      <p:sp>
        <p:nvSpPr>
          <p:cNvPr id="7" name="Action Button: Back or Previous 6">
            <a:hlinkClick r:id="" action="ppaction://hlinkshowjump?jump=firstslide" highlightClick="1"/>
          </p:cNvPr>
          <p:cNvSpPr/>
          <p:nvPr/>
        </p:nvSpPr>
        <p:spPr>
          <a:xfrm>
            <a:off x="152400" y="5562600"/>
            <a:ext cx="1042416" cy="1042416"/>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82000" cy="3563112"/>
          </a:xfrm>
        </p:spPr>
        <p:txBody>
          <a:bodyPr>
            <a:normAutofit/>
          </a:bodyPr>
          <a:lstStyle/>
          <a:p>
            <a:r>
              <a:rPr lang="en-US" dirty="0" smtClean="0"/>
              <a:t>A cylindrical can has a base with an area 21.5 cm squared.  It has a height of 10 cm.  What is its volume?</a:t>
            </a:r>
            <a:endParaRPr lang="en-US" dirty="0"/>
          </a:p>
        </p:txBody>
      </p:sp>
      <p:sp>
        <p:nvSpPr>
          <p:cNvPr id="3" name="TextBox 2"/>
          <p:cNvSpPr txBox="1"/>
          <p:nvPr/>
        </p:nvSpPr>
        <p:spPr>
          <a:xfrm>
            <a:off x="1676400" y="4572000"/>
            <a:ext cx="6324600" cy="369332"/>
          </a:xfrm>
          <a:prstGeom prst="rect">
            <a:avLst/>
          </a:prstGeom>
          <a:noFill/>
        </p:spPr>
        <p:txBody>
          <a:bodyPr wrap="square" rtlCol="0">
            <a:spAutoFit/>
          </a:bodyPr>
          <a:lstStyle/>
          <a:p>
            <a:r>
              <a:rPr lang="en-US" dirty="0" smtClean="0"/>
              <a:t>Hint:  Volume of a cylinder is Base x height</a:t>
            </a:r>
            <a:endParaRPr lang="en-US" dirty="0"/>
          </a:p>
        </p:txBody>
      </p:sp>
      <p:sp>
        <p:nvSpPr>
          <p:cNvPr id="4" name="Action Button: Back or Previous 3">
            <a:hlinkClick r:id="" action="ppaction://hlinkshowjump?jump=firstslide" highlightClick="1"/>
          </p:cNvPr>
          <p:cNvSpPr/>
          <p:nvPr/>
        </p:nvSpPr>
        <p:spPr>
          <a:xfrm>
            <a:off x="304800" y="5562600"/>
            <a:ext cx="1042416" cy="1042416"/>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82000" cy="2953512"/>
          </a:xfrm>
        </p:spPr>
        <p:txBody>
          <a:bodyPr>
            <a:normAutofit/>
          </a:bodyPr>
          <a:lstStyle/>
          <a:p>
            <a:r>
              <a:rPr lang="en-US" dirty="0" smtClean="0"/>
              <a:t>A circle has a radius of 3 cm.  What is the circumference and area of the circle?</a:t>
            </a:r>
            <a:endParaRPr lang="en-US" dirty="0"/>
          </a:p>
        </p:txBody>
      </p:sp>
      <p:sp>
        <p:nvSpPr>
          <p:cNvPr id="3" name="TextBox 2"/>
          <p:cNvSpPr txBox="1"/>
          <p:nvPr/>
        </p:nvSpPr>
        <p:spPr>
          <a:xfrm>
            <a:off x="838200" y="3886200"/>
            <a:ext cx="5006179" cy="923330"/>
          </a:xfrm>
          <a:prstGeom prst="rect">
            <a:avLst/>
          </a:prstGeom>
          <a:noFill/>
        </p:spPr>
        <p:txBody>
          <a:bodyPr wrap="none" rtlCol="0">
            <a:spAutoFit/>
          </a:bodyPr>
          <a:lstStyle/>
          <a:p>
            <a:r>
              <a:rPr lang="en-US" dirty="0" smtClean="0"/>
              <a:t>Hint:  Circumference of a circle is pie  x diameter</a:t>
            </a:r>
          </a:p>
          <a:p>
            <a:endParaRPr lang="en-US" dirty="0"/>
          </a:p>
          <a:p>
            <a:r>
              <a:rPr lang="en-US" dirty="0" smtClean="0"/>
              <a:t>Area of a circle:  pie x radius squared</a:t>
            </a:r>
            <a:endParaRPr lang="en-US" dirty="0"/>
          </a:p>
        </p:txBody>
      </p:sp>
      <p:sp>
        <p:nvSpPr>
          <p:cNvPr id="4" name="Action Button: Back or Previous 3">
            <a:hlinkClick r:id="" action="ppaction://hlinkshowjump?jump=firstslide" highlightClick="1"/>
          </p:cNvPr>
          <p:cNvSpPr/>
          <p:nvPr/>
        </p:nvSpPr>
        <p:spPr>
          <a:xfrm>
            <a:off x="533400" y="5715000"/>
            <a:ext cx="1042416" cy="1042416"/>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How many inches in a yard?</a:t>
            </a:r>
            <a:endParaRPr lang="en-US" dirty="0"/>
          </a:p>
        </p:txBody>
      </p:sp>
      <p:pic>
        <p:nvPicPr>
          <p:cNvPr id="2050" name="Picture 2" descr="C:\Users\Owner\AppData\Local\Microsoft\Windows\Temporary Internet Files\Content.IE5\R09FI6JD\MC900290924[1].wmf"/>
          <p:cNvPicPr>
            <a:picLocks noChangeAspect="1" noChangeArrowheads="1"/>
          </p:cNvPicPr>
          <p:nvPr/>
        </p:nvPicPr>
        <p:blipFill>
          <a:blip r:embed="rId2" cstate="print"/>
          <a:srcRect/>
          <a:stretch>
            <a:fillRect/>
          </a:stretch>
        </p:blipFill>
        <p:spPr bwMode="auto">
          <a:xfrm rot="1029169">
            <a:off x="3229716" y="1413386"/>
            <a:ext cx="4580299" cy="4506819"/>
          </a:xfrm>
          <a:prstGeom prst="rect">
            <a:avLst/>
          </a:prstGeom>
          <a:noFill/>
        </p:spPr>
      </p:pic>
      <p:sp>
        <p:nvSpPr>
          <p:cNvPr id="4" name="Action Button: Back or Previous 3">
            <a:hlinkClick r:id="" action="ppaction://hlinkshowjump?jump=firstslide" highlightClick="1"/>
          </p:cNvPr>
          <p:cNvSpPr/>
          <p:nvPr/>
        </p:nvSpPr>
        <p:spPr>
          <a:xfrm>
            <a:off x="304800" y="5562600"/>
            <a:ext cx="1042416" cy="1042416"/>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is longer ¾ inch or 7/8?  </a:t>
            </a:r>
            <a:endParaRPr lang="en-US" dirty="0"/>
          </a:p>
        </p:txBody>
      </p:sp>
      <p:pic>
        <p:nvPicPr>
          <p:cNvPr id="3074" name="Picture 2" descr="C:\Users\Owner\AppData\Local\Microsoft\Windows\Temporary Internet Files\Content.IE5\PZVVSP37\MC900383972[1].wmf"/>
          <p:cNvPicPr>
            <a:picLocks noChangeAspect="1" noChangeArrowheads="1"/>
          </p:cNvPicPr>
          <p:nvPr/>
        </p:nvPicPr>
        <p:blipFill>
          <a:blip r:embed="rId2" cstate="print"/>
          <a:srcRect/>
          <a:stretch>
            <a:fillRect/>
          </a:stretch>
        </p:blipFill>
        <p:spPr bwMode="auto">
          <a:xfrm>
            <a:off x="2590800" y="1981200"/>
            <a:ext cx="5038344" cy="4125457"/>
          </a:xfrm>
          <a:prstGeom prst="rect">
            <a:avLst/>
          </a:prstGeom>
          <a:noFill/>
        </p:spPr>
      </p:pic>
      <p:sp>
        <p:nvSpPr>
          <p:cNvPr id="4" name="Action Button: Back or Previous 3">
            <a:hlinkClick r:id="" action="ppaction://hlinkshowjump?jump=firstslide" highlightClick="1"/>
          </p:cNvPr>
          <p:cNvSpPr/>
          <p:nvPr/>
        </p:nvSpPr>
        <p:spPr>
          <a:xfrm>
            <a:off x="304800" y="5562600"/>
            <a:ext cx="1042416" cy="1042416"/>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82000" cy="2115312"/>
          </a:xfrm>
        </p:spPr>
        <p:txBody>
          <a:bodyPr>
            <a:normAutofit/>
          </a:bodyPr>
          <a:lstStyle/>
          <a:p>
            <a:r>
              <a:rPr lang="en-US" dirty="0" smtClean="0"/>
              <a:t>What is equivalent to 4/8 of an inch?</a:t>
            </a:r>
            <a:endParaRPr lang="en-US" dirty="0"/>
          </a:p>
        </p:txBody>
      </p:sp>
      <p:sp>
        <p:nvSpPr>
          <p:cNvPr id="3" name="Action Button: Back or Previous 2">
            <a:hlinkClick r:id="" action="ppaction://hlinkshowjump?jump=firstslide" highlightClick="1"/>
          </p:cNvPr>
          <p:cNvSpPr/>
          <p:nvPr/>
        </p:nvSpPr>
        <p:spPr>
          <a:xfrm>
            <a:off x="381000" y="5486400"/>
            <a:ext cx="1042416" cy="1042416"/>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98</TotalTime>
  <Words>501</Words>
  <Application>Microsoft Office PowerPoint</Application>
  <PresentationFormat>On-screen Show (4:3)</PresentationFormat>
  <Paragraphs>154</Paragraphs>
  <Slides>27</Slides>
  <Notes>0</Notes>
  <HiddenSlides>0</HiddenSlides>
  <MMClips>0</MMClips>
  <ScaleCrop>false</ScaleCrop>
  <HeadingPairs>
    <vt:vector size="4" baseType="variant">
      <vt:variant>
        <vt:lpstr>Theme</vt:lpstr>
      </vt:variant>
      <vt:variant>
        <vt:i4>1</vt:i4>
      </vt:variant>
      <vt:variant>
        <vt:lpstr>Slide Titles</vt:lpstr>
      </vt:variant>
      <vt:variant>
        <vt:i4>27</vt:i4>
      </vt:variant>
    </vt:vector>
  </HeadingPairs>
  <TitlesOfParts>
    <vt:vector size="28" baseType="lpstr">
      <vt:lpstr>Flow</vt:lpstr>
      <vt:lpstr>Slide 1</vt:lpstr>
      <vt:lpstr>What figure is partly hidden?</vt:lpstr>
      <vt:lpstr>What is the area of this shape?</vt:lpstr>
      <vt:lpstr>What is the volume of this prism?</vt:lpstr>
      <vt:lpstr>A cylindrical can has a base with an area 21.5 cm squared.  It has a height of 10 cm.  What is its volume?</vt:lpstr>
      <vt:lpstr>A circle has a radius of 3 cm.  What is the circumference and area of the circle?</vt:lpstr>
      <vt:lpstr>How many inches in a yard?</vt:lpstr>
      <vt:lpstr>What is longer ¾ inch or 7/8?  </vt:lpstr>
      <vt:lpstr>What is equivalent to 4/8 of an inch?</vt:lpstr>
      <vt:lpstr>How many quarts in a gallon?</vt:lpstr>
      <vt:lpstr>2 ½ feet = _______ inches</vt:lpstr>
      <vt:lpstr>Write this 8 digit number: 5 in the tens place 3 in the hundredths place 4 in the hundred-thousand place 8 in all other places __ ___ ___, ___ ___ ___. ___ ___  </vt:lpstr>
      <vt:lpstr>Which of these fractions are equivalent to 3/8:  *6/16 *24/64 *2/3 *9/24</vt:lpstr>
      <vt:lpstr>A package of hot dog buns contains 12 buns.  Mrs. Flicek is expecting 35 people at her picnic.  She wants to have enough hot dog buns for each person to have 2. How many packages of buns should she buy?</vt:lpstr>
      <vt:lpstr>Jean combined 1/3 cup of corn flour with ¾ cup of white flour.  Is the total more or less than 1 cup?</vt:lpstr>
      <vt:lpstr>Write a factor tree and prime factorization of 186.</vt:lpstr>
      <vt:lpstr>Solve this problem without using a calculator.</vt:lpstr>
      <vt:lpstr>Solve this problem without a calculator:</vt:lpstr>
      <vt:lpstr>Solve this problem without a calculator:</vt:lpstr>
      <vt:lpstr>Solve this problem without a calculator:</vt:lpstr>
      <vt:lpstr>Solve this problem without a calculator:</vt:lpstr>
      <vt:lpstr>Mr. Taylor’s science class asked 50 students each to name their favorite pet.  Complete the percent column for cat and dog.</vt:lpstr>
      <vt:lpstr>Find the percentages for hamster, bird and other.</vt:lpstr>
      <vt:lpstr>Find the percentages for hamster, bird and other.</vt:lpstr>
      <vt:lpstr>Did more than ½ or less than ½ the students name cat or dog as their favorite?</vt:lpstr>
      <vt:lpstr>What percent do you think named snake as their favorite pet?  </vt:lpstr>
      <vt:lpstr>Complete the table using the rule:  Number of words= minutes * 46 words</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End of the Year Math Jeopardy</dc:title>
  <dc:creator>Owner</dc:creator>
  <cp:lastModifiedBy>Owner</cp:lastModifiedBy>
  <cp:revision>16</cp:revision>
  <dcterms:created xsi:type="dcterms:W3CDTF">2011-06-01T02:01:52Z</dcterms:created>
  <dcterms:modified xsi:type="dcterms:W3CDTF">2011-06-01T03:40:11Z</dcterms:modified>
</cp:coreProperties>
</file>